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9" r:id="rId5"/>
    <p:sldId id="320" r:id="rId6"/>
    <p:sldId id="280" r:id="rId7"/>
    <p:sldId id="333" r:id="rId8"/>
    <p:sldId id="282" r:id="rId9"/>
    <p:sldId id="283" r:id="rId10"/>
    <p:sldId id="321" r:id="rId11"/>
    <p:sldId id="322" r:id="rId12"/>
    <p:sldId id="286" r:id="rId13"/>
    <p:sldId id="287" r:id="rId14"/>
    <p:sldId id="288" r:id="rId15"/>
    <p:sldId id="290" r:id="rId16"/>
    <p:sldId id="289" r:id="rId17"/>
    <p:sldId id="331" r:id="rId18"/>
    <p:sldId id="327" r:id="rId19"/>
    <p:sldId id="325" r:id="rId20"/>
    <p:sldId id="335" r:id="rId21"/>
    <p:sldId id="337" r:id="rId22"/>
    <p:sldId id="332" r:id="rId23"/>
    <p:sldId id="338" r:id="rId24"/>
    <p:sldId id="339" r:id="rId25"/>
    <p:sldId id="341" r:id="rId26"/>
    <p:sldId id="340" r:id="rId27"/>
    <p:sldId id="342" r:id="rId28"/>
    <p:sldId id="343" r:id="rId29"/>
    <p:sldId id="344" r:id="rId30"/>
    <p:sldId id="345" r:id="rId31"/>
    <p:sldId id="347" r:id="rId32"/>
    <p:sldId id="348" r:id="rId33"/>
    <p:sldId id="349" r:id="rId34"/>
    <p:sldId id="350" r:id="rId35"/>
    <p:sldId id="351" r:id="rId36"/>
    <p:sldId id="269" r:id="rId37"/>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858"/>
    <a:srgbClr val="CFAC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20"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4AB0D8-54D5-6DB0-6EDB-9B5CD1A8761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39CD6117-262F-C02E-B0CC-859949A4D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6CB7CE3F-7E60-816F-2637-3D67D04A82CA}"/>
              </a:ext>
            </a:extLst>
          </p:cNvPr>
          <p:cNvSpPr>
            <a:spLocks noGrp="1"/>
          </p:cNvSpPr>
          <p:nvPr>
            <p:ph type="dt" sz="half" idx="10"/>
          </p:nvPr>
        </p:nvSpPr>
        <p:spPr/>
        <p:txBody>
          <a:bodyPr/>
          <a:lstStyle/>
          <a:p>
            <a:fld id="{51387C60-CDD8-41F9-880A-E7C2E43C207B}" type="datetimeFigureOut">
              <a:rPr lang="es-CR" smtClean="0"/>
              <a:t>23/4/2024</a:t>
            </a:fld>
            <a:endParaRPr lang="es-CR"/>
          </a:p>
        </p:txBody>
      </p:sp>
      <p:sp>
        <p:nvSpPr>
          <p:cNvPr id="5" name="Marcador de pie de página 4">
            <a:extLst>
              <a:ext uri="{FF2B5EF4-FFF2-40B4-BE49-F238E27FC236}">
                <a16:creationId xmlns:a16="http://schemas.microsoft.com/office/drawing/2014/main" id="{EBE64858-5F15-750D-E27C-E00BFD0A88C1}"/>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88D4FA16-8398-FABD-CD2F-EF64F8AE7C5A}"/>
              </a:ext>
            </a:extLst>
          </p:cNvPr>
          <p:cNvSpPr>
            <a:spLocks noGrp="1"/>
          </p:cNvSpPr>
          <p:nvPr>
            <p:ph type="sldNum" sz="quarter" idx="12"/>
          </p:nvPr>
        </p:nvSpPr>
        <p:spPr/>
        <p:txBody>
          <a:bodyPr/>
          <a:lstStyle/>
          <a:p>
            <a:fld id="{20FEB045-F096-47D5-A1C5-EBBC41D61311}" type="slidenum">
              <a:rPr lang="es-CR" smtClean="0"/>
              <a:t>‹Nº›</a:t>
            </a:fld>
            <a:endParaRPr lang="es-CR"/>
          </a:p>
        </p:txBody>
      </p:sp>
    </p:spTree>
    <p:extLst>
      <p:ext uri="{BB962C8B-B14F-4D97-AF65-F5344CB8AC3E}">
        <p14:creationId xmlns:p14="http://schemas.microsoft.com/office/powerpoint/2010/main" val="287291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2F50B-F43F-DE2D-3A72-B553B6C02416}"/>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C8BCE10D-EE60-1388-13F3-4F6E010AED0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D8D57A6-9526-E242-4327-AFFCAFC132A9}"/>
              </a:ext>
            </a:extLst>
          </p:cNvPr>
          <p:cNvSpPr>
            <a:spLocks noGrp="1"/>
          </p:cNvSpPr>
          <p:nvPr>
            <p:ph type="dt" sz="half" idx="10"/>
          </p:nvPr>
        </p:nvSpPr>
        <p:spPr/>
        <p:txBody>
          <a:bodyPr/>
          <a:lstStyle/>
          <a:p>
            <a:fld id="{51387C60-CDD8-41F9-880A-E7C2E43C207B}" type="datetimeFigureOut">
              <a:rPr lang="es-CR" smtClean="0"/>
              <a:t>23/4/2024</a:t>
            </a:fld>
            <a:endParaRPr lang="es-CR"/>
          </a:p>
        </p:txBody>
      </p:sp>
      <p:sp>
        <p:nvSpPr>
          <p:cNvPr id="5" name="Marcador de pie de página 4">
            <a:extLst>
              <a:ext uri="{FF2B5EF4-FFF2-40B4-BE49-F238E27FC236}">
                <a16:creationId xmlns:a16="http://schemas.microsoft.com/office/drawing/2014/main" id="{D971E2CA-D3D7-CC92-3BD8-1DF0D24BF6BC}"/>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65C2DA63-CDDD-A178-13C6-0717C3119928}"/>
              </a:ext>
            </a:extLst>
          </p:cNvPr>
          <p:cNvSpPr>
            <a:spLocks noGrp="1"/>
          </p:cNvSpPr>
          <p:nvPr>
            <p:ph type="sldNum" sz="quarter" idx="12"/>
          </p:nvPr>
        </p:nvSpPr>
        <p:spPr/>
        <p:txBody>
          <a:bodyPr/>
          <a:lstStyle/>
          <a:p>
            <a:fld id="{20FEB045-F096-47D5-A1C5-EBBC41D61311}" type="slidenum">
              <a:rPr lang="es-CR" smtClean="0"/>
              <a:t>‹Nº›</a:t>
            </a:fld>
            <a:endParaRPr lang="es-CR"/>
          </a:p>
        </p:txBody>
      </p:sp>
    </p:spTree>
    <p:extLst>
      <p:ext uri="{BB962C8B-B14F-4D97-AF65-F5344CB8AC3E}">
        <p14:creationId xmlns:p14="http://schemas.microsoft.com/office/powerpoint/2010/main" val="470215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909BC20-8A3E-6214-441E-F2CD2879474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E4D92B8E-F0A7-2D25-4F3C-90151E70E0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622F4C1-7DFD-E6E7-2C30-73340770243E}"/>
              </a:ext>
            </a:extLst>
          </p:cNvPr>
          <p:cNvSpPr>
            <a:spLocks noGrp="1"/>
          </p:cNvSpPr>
          <p:nvPr>
            <p:ph type="dt" sz="half" idx="10"/>
          </p:nvPr>
        </p:nvSpPr>
        <p:spPr/>
        <p:txBody>
          <a:bodyPr/>
          <a:lstStyle/>
          <a:p>
            <a:fld id="{51387C60-CDD8-41F9-880A-E7C2E43C207B}" type="datetimeFigureOut">
              <a:rPr lang="es-CR" smtClean="0"/>
              <a:t>23/4/2024</a:t>
            </a:fld>
            <a:endParaRPr lang="es-CR"/>
          </a:p>
        </p:txBody>
      </p:sp>
      <p:sp>
        <p:nvSpPr>
          <p:cNvPr id="5" name="Marcador de pie de página 4">
            <a:extLst>
              <a:ext uri="{FF2B5EF4-FFF2-40B4-BE49-F238E27FC236}">
                <a16:creationId xmlns:a16="http://schemas.microsoft.com/office/drawing/2014/main" id="{68726B60-9E64-E05A-5776-6D2363E067DC}"/>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8D636635-47DA-3407-3C81-0ED36782F1D3}"/>
              </a:ext>
            </a:extLst>
          </p:cNvPr>
          <p:cNvSpPr>
            <a:spLocks noGrp="1"/>
          </p:cNvSpPr>
          <p:nvPr>
            <p:ph type="sldNum" sz="quarter" idx="12"/>
          </p:nvPr>
        </p:nvSpPr>
        <p:spPr/>
        <p:txBody>
          <a:bodyPr/>
          <a:lstStyle/>
          <a:p>
            <a:fld id="{20FEB045-F096-47D5-A1C5-EBBC41D61311}" type="slidenum">
              <a:rPr lang="es-CR" smtClean="0"/>
              <a:t>‹Nº›</a:t>
            </a:fld>
            <a:endParaRPr lang="es-CR"/>
          </a:p>
        </p:txBody>
      </p:sp>
    </p:spTree>
    <p:extLst>
      <p:ext uri="{BB962C8B-B14F-4D97-AF65-F5344CB8AC3E}">
        <p14:creationId xmlns:p14="http://schemas.microsoft.com/office/powerpoint/2010/main" val="390380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EABDD4-4037-383F-3259-80222DEE10A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7F40B962-DEAC-842D-228D-0EC2BABA708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52E012C-E8E2-12A8-BC1B-84FBE25531F8}"/>
              </a:ext>
            </a:extLst>
          </p:cNvPr>
          <p:cNvSpPr>
            <a:spLocks noGrp="1"/>
          </p:cNvSpPr>
          <p:nvPr>
            <p:ph type="dt" sz="half" idx="10"/>
          </p:nvPr>
        </p:nvSpPr>
        <p:spPr/>
        <p:txBody>
          <a:bodyPr/>
          <a:lstStyle/>
          <a:p>
            <a:fld id="{51387C60-CDD8-41F9-880A-E7C2E43C207B}" type="datetimeFigureOut">
              <a:rPr lang="es-CR" smtClean="0"/>
              <a:t>23/4/2024</a:t>
            </a:fld>
            <a:endParaRPr lang="es-CR"/>
          </a:p>
        </p:txBody>
      </p:sp>
      <p:sp>
        <p:nvSpPr>
          <p:cNvPr id="5" name="Marcador de pie de página 4">
            <a:extLst>
              <a:ext uri="{FF2B5EF4-FFF2-40B4-BE49-F238E27FC236}">
                <a16:creationId xmlns:a16="http://schemas.microsoft.com/office/drawing/2014/main" id="{8AED9B37-6754-1F58-83AD-4794233AAA4D}"/>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5EE07299-8D1F-0413-4376-51D181034200}"/>
              </a:ext>
            </a:extLst>
          </p:cNvPr>
          <p:cNvSpPr>
            <a:spLocks noGrp="1"/>
          </p:cNvSpPr>
          <p:nvPr>
            <p:ph type="sldNum" sz="quarter" idx="12"/>
          </p:nvPr>
        </p:nvSpPr>
        <p:spPr/>
        <p:txBody>
          <a:bodyPr/>
          <a:lstStyle/>
          <a:p>
            <a:fld id="{20FEB045-F096-47D5-A1C5-EBBC41D61311}" type="slidenum">
              <a:rPr lang="es-CR" smtClean="0"/>
              <a:t>‹Nº›</a:t>
            </a:fld>
            <a:endParaRPr lang="es-CR"/>
          </a:p>
        </p:txBody>
      </p:sp>
    </p:spTree>
    <p:extLst>
      <p:ext uri="{BB962C8B-B14F-4D97-AF65-F5344CB8AC3E}">
        <p14:creationId xmlns:p14="http://schemas.microsoft.com/office/powerpoint/2010/main" val="99690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59130-65F3-DDA8-FD3E-F5D52C61BBB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0D98A3F6-B445-6F3B-4AE7-F47ADDF376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B0BBF2A-0DF4-124D-EE09-DE5F21D7D894}"/>
              </a:ext>
            </a:extLst>
          </p:cNvPr>
          <p:cNvSpPr>
            <a:spLocks noGrp="1"/>
          </p:cNvSpPr>
          <p:nvPr>
            <p:ph type="dt" sz="half" idx="10"/>
          </p:nvPr>
        </p:nvSpPr>
        <p:spPr/>
        <p:txBody>
          <a:bodyPr/>
          <a:lstStyle/>
          <a:p>
            <a:fld id="{51387C60-CDD8-41F9-880A-E7C2E43C207B}" type="datetimeFigureOut">
              <a:rPr lang="es-CR" smtClean="0"/>
              <a:t>23/4/2024</a:t>
            </a:fld>
            <a:endParaRPr lang="es-CR"/>
          </a:p>
        </p:txBody>
      </p:sp>
      <p:sp>
        <p:nvSpPr>
          <p:cNvPr id="5" name="Marcador de pie de página 4">
            <a:extLst>
              <a:ext uri="{FF2B5EF4-FFF2-40B4-BE49-F238E27FC236}">
                <a16:creationId xmlns:a16="http://schemas.microsoft.com/office/drawing/2014/main" id="{0D0C2687-6306-9B32-6F69-3D34B432DD83}"/>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0C99CA8E-BBE6-B41C-1392-BB4EB61A70CA}"/>
              </a:ext>
            </a:extLst>
          </p:cNvPr>
          <p:cNvSpPr>
            <a:spLocks noGrp="1"/>
          </p:cNvSpPr>
          <p:nvPr>
            <p:ph type="sldNum" sz="quarter" idx="12"/>
          </p:nvPr>
        </p:nvSpPr>
        <p:spPr/>
        <p:txBody>
          <a:bodyPr/>
          <a:lstStyle/>
          <a:p>
            <a:fld id="{20FEB045-F096-47D5-A1C5-EBBC41D61311}" type="slidenum">
              <a:rPr lang="es-CR" smtClean="0"/>
              <a:t>‹Nº›</a:t>
            </a:fld>
            <a:endParaRPr lang="es-CR"/>
          </a:p>
        </p:txBody>
      </p:sp>
    </p:spTree>
    <p:extLst>
      <p:ext uri="{BB962C8B-B14F-4D97-AF65-F5344CB8AC3E}">
        <p14:creationId xmlns:p14="http://schemas.microsoft.com/office/powerpoint/2010/main" val="3202987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B6BE0-577A-24AF-9310-27E90B388AEE}"/>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D78CE92F-C04D-CD78-D095-A16366E656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9E74D78B-2FEC-8E15-8317-9DE224C7547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D215D7C9-EE8E-63D0-BA73-94208526F213}"/>
              </a:ext>
            </a:extLst>
          </p:cNvPr>
          <p:cNvSpPr>
            <a:spLocks noGrp="1"/>
          </p:cNvSpPr>
          <p:nvPr>
            <p:ph type="dt" sz="half" idx="10"/>
          </p:nvPr>
        </p:nvSpPr>
        <p:spPr/>
        <p:txBody>
          <a:bodyPr/>
          <a:lstStyle/>
          <a:p>
            <a:fld id="{51387C60-CDD8-41F9-880A-E7C2E43C207B}" type="datetimeFigureOut">
              <a:rPr lang="es-CR" smtClean="0"/>
              <a:t>23/4/2024</a:t>
            </a:fld>
            <a:endParaRPr lang="es-CR"/>
          </a:p>
        </p:txBody>
      </p:sp>
      <p:sp>
        <p:nvSpPr>
          <p:cNvPr id="6" name="Marcador de pie de página 5">
            <a:extLst>
              <a:ext uri="{FF2B5EF4-FFF2-40B4-BE49-F238E27FC236}">
                <a16:creationId xmlns:a16="http://schemas.microsoft.com/office/drawing/2014/main" id="{D1BE0951-FBAA-5E5F-E5BB-7BAAB6AC46F1}"/>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9EDE7B04-1DCD-166C-0BB7-00B5BB914089}"/>
              </a:ext>
            </a:extLst>
          </p:cNvPr>
          <p:cNvSpPr>
            <a:spLocks noGrp="1"/>
          </p:cNvSpPr>
          <p:nvPr>
            <p:ph type="sldNum" sz="quarter" idx="12"/>
          </p:nvPr>
        </p:nvSpPr>
        <p:spPr/>
        <p:txBody>
          <a:bodyPr/>
          <a:lstStyle/>
          <a:p>
            <a:fld id="{20FEB045-F096-47D5-A1C5-EBBC41D61311}" type="slidenum">
              <a:rPr lang="es-CR" smtClean="0"/>
              <a:t>‹Nº›</a:t>
            </a:fld>
            <a:endParaRPr lang="es-CR"/>
          </a:p>
        </p:txBody>
      </p:sp>
    </p:spTree>
    <p:extLst>
      <p:ext uri="{BB962C8B-B14F-4D97-AF65-F5344CB8AC3E}">
        <p14:creationId xmlns:p14="http://schemas.microsoft.com/office/powerpoint/2010/main" val="409454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0CCA00-B1AA-2578-7505-FC1B554D3B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6B563806-6A05-BB1E-3AEB-349BFA59D6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B3130F-89AC-C55A-376E-97EADDB4964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686EEFBB-F955-5336-3817-970DBD1555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81F4400-10A1-9316-FE64-7AC6B1C502B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362F14E2-2C7A-991A-B119-2E9EEC2ECEDE}"/>
              </a:ext>
            </a:extLst>
          </p:cNvPr>
          <p:cNvSpPr>
            <a:spLocks noGrp="1"/>
          </p:cNvSpPr>
          <p:nvPr>
            <p:ph type="dt" sz="half" idx="10"/>
          </p:nvPr>
        </p:nvSpPr>
        <p:spPr/>
        <p:txBody>
          <a:bodyPr/>
          <a:lstStyle/>
          <a:p>
            <a:fld id="{51387C60-CDD8-41F9-880A-E7C2E43C207B}" type="datetimeFigureOut">
              <a:rPr lang="es-CR" smtClean="0"/>
              <a:t>23/4/2024</a:t>
            </a:fld>
            <a:endParaRPr lang="es-CR"/>
          </a:p>
        </p:txBody>
      </p:sp>
      <p:sp>
        <p:nvSpPr>
          <p:cNvPr id="8" name="Marcador de pie de página 7">
            <a:extLst>
              <a:ext uri="{FF2B5EF4-FFF2-40B4-BE49-F238E27FC236}">
                <a16:creationId xmlns:a16="http://schemas.microsoft.com/office/drawing/2014/main" id="{DA17E3DB-EB96-F59D-99CD-DCC05F040376}"/>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58358F9F-3A40-6CD8-D281-3BDEA44A1AF0}"/>
              </a:ext>
            </a:extLst>
          </p:cNvPr>
          <p:cNvSpPr>
            <a:spLocks noGrp="1"/>
          </p:cNvSpPr>
          <p:nvPr>
            <p:ph type="sldNum" sz="quarter" idx="12"/>
          </p:nvPr>
        </p:nvSpPr>
        <p:spPr/>
        <p:txBody>
          <a:bodyPr/>
          <a:lstStyle/>
          <a:p>
            <a:fld id="{20FEB045-F096-47D5-A1C5-EBBC41D61311}" type="slidenum">
              <a:rPr lang="es-CR" smtClean="0"/>
              <a:t>‹Nº›</a:t>
            </a:fld>
            <a:endParaRPr lang="es-CR"/>
          </a:p>
        </p:txBody>
      </p:sp>
    </p:spTree>
    <p:extLst>
      <p:ext uri="{BB962C8B-B14F-4D97-AF65-F5344CB8AC3E}">
        <p14:creationId xmlns:p14="http://schemas.microsoft.com/office/powerpoint/2010/main" val="288429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238365-991D-609B-1161-29913BC4811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CA93FA2A-14CB-AB2E-C79A-70FC257F17EE}"/>
              </a:ext>
            </a:extLst>
          </p:cNvPr>
          <p:cNvSpPr>
            <a:spLocks noGrp="1"/>
          </p:cNvSpPr>
          <p:nvPr>
            <p:ph type="dt" sz="half" idx="10"/>
          </p:nvPr>
        </p:nvSpPr>
        <p:spPr/>
        <p:txBody>
          <a:bodyPr/>
          <a:lstStyle/>
          <a:p>
            <a:fld id="{51387C60-CDD8-41F9-880A-E7C2E43C207B}" type="datetimeFigureOut">
              <a:rPr lang="es-CR" smtClean="0"/>
              <a:t>23/4/2024</a:t>
            </a:fld>
            <a:endParaRPr lang="es-CR"/>
          </a:p>
        </p:txBody>
      </p:sp>
      <p:sp>
        <p:nvSpPr>
          <p:cNvPr id="4" name="Marcador de pie de página 3">
            <a:extLst>
              <a:ext uri="{FF2B5EF4-FFF2-40B4-BE49-F238E27FC236}">
                <a16:creationId xmlns:a16="http://schemas.microsoft.com/office/drawing/2014/main" id="{1B888596-1CEC-3A5B-DA0B-D623A377CA46}"/>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58597ED5-0874-634B-2F35-C0C790F97A77}"/>
              </a:ext>
            </a:extLst>
          </p:cNvPr>
          <p:cNvSpPr>
            <a:spLocks noGrp="1"/>
          </p:cNvSpPr>
          <p:nvPr>
            <p:ph type="sldNum" sz="quarter" idx="12"/>
          </p:nvPr>
        </p:nvSpPr>
        <p:spPr/>
        <p:txBody>
          <a:bodyPr/>
          <a:lstStyle/>
          <a:p>
            <a:fld id="{20FEB045-F096-47D5-A1C5-EBBC41D61311}" type="slidenum">
              <a:rPr lang="es-CR" smtClean="0"/>
              <a:t>‹Nº›</a:t>
            </a:fld>
            <a:endParaRPr lang="es-CR"/>
          </a:p>
        </p:txBody>
      </p:sp>
    </p:spTree>
    <p:extLst>
      <p:ext uri="{BB962C8B-B14F-4D97-AF65-F5344CB8AC3E}">
        <p14:creationId xmlns:p14="http://schemas.microsoft.com/office/powerpoint/2010/main" val="337539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DCDF4E-3207-6A3A-30CF-950A1CDB6298}"/>
              </a:ext>
            </a:extLst>
          </p:cNvPr>
          <p:cNvSpPr>
            <a:spLocks noGrp="1"/>
          </p:cNvSpPr>
          <p:nvPr>
            <p:ph type="dt" sz="half" idx="10"/>
          </p:nvPr>
        </p:nvSpPr>
        <p:spPr/>
        <p:txBody>
          <a:bodyPr/>
          <a:lstStyle/>
          <a:p>
            <a:fld id="{51387C60-CDD8-41F9-880A-E7C2E43C207B}" type="datetimeFigureOut">
              <a:rPr lang="es-CR" smtClean="0"/>
              <a:t>23/4/2024</a:t>
            </a:fld>
            <a:endParaRPr lang="es-CR"/>
          </a:p>
        </p:txBody>
      </p:sp>
      <p:sp>
        <p:nvSpPr>
          <p:cNvPr id="3" name="Marcador de pie de página 2">
            <a:extLst>
              <a:ext uri="{FF2B5EF4-FFF2-40B4-BE49-F238E27FC236}">
                <a16:creationId xmlns:a16="http://schemas.microsoft.com/office/drawing/2014/main" id="{9882A735-3C0A-F66B-FF40-CC689089BA76}"/>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FA44EE05-07F6-3146-6F6C-1835DAD4F2A3}"/>
              </a:ext>
            </a:extLst>
          </p:cNvPr>
          <p:cNvSpPr>
            <a:spLocks noGrp="1"/>
          </p:cNvSpPr>
          <p:nvPr>
            <p:ph type="sldNum" sz="quarter" idx="12"/>
          </p:nvPr>
        </p:nvSpPr>
        <p:spPr/>
        <p:txBody>
          <a:bodyPr/>
          <a:lstStyle/>
          <a:p>
            <a:fld id="{20FEB045-F096-47D5-A1C5-EBBC41D61311}" type="slidenum">
              <a:rPr lang="es-CR" smtClean="0"/>
              <a:t>‹Nº›</a:t>
            </a:fld>
            <a:endParaRPr lang="es-CR"/>
          </a:p>
        </p:txBody>
      </p:sp>
    </p:spTree>
    <p:extLst>
      <p:ext uri="{BB962C8B-B14F-4D97-AF65-F5344CB8AC3E}">
        <p14:creationId xmlns:p14="http://schemas.microsoft.com/office/powerpoint/2010/main" val="354919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66C867-14BE-A388-F612-26BAB26E54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EDC48E7D-E4EC-175C-CF6A-8DB634A491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64AE2ACB-F854-9687-58DF-8CB055C6F6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0EDAD30-7D82-A5AA-FE28-2373BB93CB41}"/>
              </a:ext>
            </a:extLst>
          </p:cNvPr>
          <p:cNvSpPr>
            <a:spLocks noGrp="1"/>
          </p:cNvSpPr>
          <p:nvPr>
            <p:ph type="dt" sz="half" idx="10"/>
          </p:nvPr>
        </p:nvSpPr>
        <p:spPr/>
        <p:txBody>
          <a:bodyPr/>
          <a:lstStyle/>
          <a:p>
            <a:fld id="{51387C60-CDD8-41F9-880A-E7C2E43C207B}" type="datetimeFigureOut">
              <a:rPr lang="es-CR" smtClean="0"/>
              <a:t>23/4/2024</a:t>
            </a:fld>
            <a:endParaRPr lang="es-CR"/>
          </a:p>
        </p:txBody>
      </p:sp>
      <p:sp>
        <p:nvSpPr>
          <p:cNvPr id="6" name="Marcador de pie de página 5">
            <a:extLst>
              <a:ext uri="{FF2B5EF4-FFF2-40B4-BE49-F238E27FC236}">
                <a16:creationId xmlns:a16="http://schemas.microsoft.com/office/drawing/2014/main" id="{920ABB7A-368B-4409-8F49-35A26AD67E0F}"/>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1653E64D-1E0D-8E26-8683-1767B95B82DD}"/>
              </a:ext>
            </a:extLst>
          </p:cNvPr>
          <p:cNvSpPr>
            <a:spLocks noGrp="1"/>
          </p:cNvSpPr>
          <p:nvPr>
            <p:ph type="sldNum" sz="quarter" idx="12"/>
          </p:nvPr>
        </p:nvSpPr>
        <p:spPr/>
        <p:txBody>
          <a:bodyPr/>
          <a:lstStyle/>
          <a:p>
            <a:fld id="{20FEB045-F096-47D5-A1C5-EBBC41D61311}" type="slidenum">
              <a:rPr lang="es-CR" smtClean="0"/>
              <a:t>‹Nº›</a:t>
            </a:fld>
            <a:endParaRPr lang="es-CR"/>
          </a:p>
        </p:txBody>
      </p:sp>
    </p:spTree>
    <p:extLst>
      <p:ext uri="{BB962C8B-B14F-4D97-AF65-F5344CB8AC3E}">
        <p14:creationId xmlns:p14="http://schemas.microsoft.com/office/powerpoint/2010/main" val="170989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D2FFFA-0387-06ED-6DA7-4A5728D249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5AFE1175-3A40-AD25-DE33-B4E36CBBA2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D3816B45-FDBF-29CA-0664-AE2AC5EDD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D0C20C-9A90-6B0B-5790-B3D50B5BA997}"/>
              </a:ext>
            </a:extLst>
          </p:cNvPr>
          <p:cNvSpPr>
            <a:spLocks noGrp="1"/>
          </p:cNvSpPr>
          <p:nvPr>
            <p:ph type="dt" sz="half" idx="10"/>
          </p:nvPr>
        </p:nvSpPr>
        <p:spPr/>
        <p:txBody>
          <a:bodyPr/>
          <a:lstStyle/>
          <a:p>
            <a:fld id="{51387C60-CDD8-41F9-880A-E7C2E43C207B}" type="datetimeFigureOut">
              <a:rPr lang="es-CR" smtClean="0"/>
              <a:t>23/4/2024</a:t>
            </a:fld>
            <a:endParaRPr lang="es-CR"/>
          </a:p>
        </p:txBody>
      </p:sp>
      <p:sp>
        <p:nvSpPr>
          <p:cNvPr id="6" name="Marcador de pie de página 5">
            <a:extLst>
              <a:ext uri="{FF2B5EF4-FFF2-40B4-BE49-F238E27FC236}">
                <a16:creationId xmlns:a16="http://schemas.microsoft.com/office/drawing/2014/main" id="{028ABD8D-B3F1-F667-69BF-1C5FB376717B}"/>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7DBA5394-CCBE-611C-255A-F52E68791588}"/>
              </a:ext>
            </a:extLst>
          </p:cNvPr>
          <p:cNvSpPr>
            <a:spLocks noGrp="1"/>
          </p:cNvSpPr>
          <p:nvPr>
            <p:ph type="sldNum" sz="quarter" idx="12"/>
          </p:nvPr>
        </p:nvSpPr>
        <p:spPr/>
        <p:txBody>
          <a:bodyPr/>
          <a:lstStyle/>
          <a:p>
            <a:fld id="{20FEB045-F096-47D5-A1C5-EBBC41D61311}" type="slidenum">
              <a:rPr lang="es-CR" smtClean="0"/>
              <a:t>‹Nº›</a:t>
            </a:fld>
            <a:endParaRPr lang="es-CR"/>
          </a:p>
        </p:txBody>
      </p:sp>
    </p:spTree>
    <p:extLst>
      <p:ext uri="{BB962C8B-B14F-4D97-AF65-F5344CB8AC3E}">
        <p14:creationId xmlns:p14="http://schemas.microsoft.com/office/powerpoint/2010/main" val="391432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6D382CB-9993-CD14-8814-0195D0FD6A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D85D3312-6059-1AF7-2E67-D037F6211A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F132BF0-8C98-B141-B15A-F65C4455A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87C60-CDD8-41F9-880A-E7C2E43C207B}" type="datetimeFigureOut">
              <a:rPr lang="es-CR" smtClean="0"/>
              <a:t>23/4/2024</a:t>
            </a:fld>
            <a:endParaRPr lang="es-CR"/>
          </a:p>
        </p:txBody>
      </p:sp>
      <p:sp>
        <p:nvSpPr>
          <p:cNvPr id="5" name="Marcador de pie de página 4">
            <a:extLst>
              <a:ext uri="{FF2B5EF4-FFF2-40B4-BE49-F238E27FC236}">
                <a16:creationId xmlns:a16="http://schemas.microsoft.com/office/drawing/2014/main" id="{36FEE382-3125-9078-0950-845F97F61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78BE7560-D122-05B8-9EEA-37165937CB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EB045-F096-47D5-A1C5-EBBC41D61311}" type="slidenum">
              <a:rPr lang="es-CR" smtClean="0"/>
              <a:t>‹Nº›</a:t>
            </a:fld>
            <a:endParaRPr lang="es-CR"/>
          </a:p>
        </p:txBody>
      </p:sp>
    </p:spTree>
    <p:extLst>
      <p:ext uri="{BB962C8B-B14F-4D97-AF65-F5344CB8AC3E}">
        <p14:creationId xmlns:p14="http://schemas.microsoft.com/office/powerpoint/2010/main" val="3671066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acontabilidaddesdesuraiz.blogspot.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acontabilidaddesdesuraiz.blogspot.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acontabilidaddesdesuraiz.blogspot.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6940257-00F2-6B73-70C7-432CAA9F4F89}"/>
              </a:ext>
            </a:extLst>
          </p:cNvPr>
          <p:cNvSpPr>
            <a:spLocks noGrp="1"/>
          </p:cNvSpPr>
          <p:nvPr>
            <p:ph type="ctrTitle"/>
          </p:nvPr>
        </p:nvSpPr>
        <p:spPr>
          <a:xfrm>
            <a:off x="795395" y="1833126"/>
            <a:ext cx="7976103" cy="2202020"/>
          </a:xfrm>
        </p:spPr>
        <p:txBody>
          <a:bodyPr>
            <a:noAutofit/>
          </a:bodyPr>
          <a:lstStyle/>
          <a:p>
            <a:r>
              <a:rPr lang="es-MX" sz="5400" dirty="0">
                <a:solidFill>
                  <a:srgbClr val="1F2858"/>
                </a:solidFill>
                <a:latin typeface="HendersonSansW00-BasicLight" panose="02000505030000020004" pitchFamily="2" charset="0"/>
              </a:rPr>
              <a:t>Servicio Nacional de Aguas Subterráneas, Riego y Avenamiento (SENARA)</a:t>
            </a:r>
            <a:endParaRPr lang="es-CR" sz="5400" dirty="0">
              <a:solidFill>
                <a:srgbClr val="1F2858"/>
              </a:solidFill>
              <a:latin typeface="HendersonSansW00-BasicLight" panose="02000505030000020004" pitchFamily="2" charset="0"/>
            </a:endParaRPr>
          </a:p>
        </p:txBody>
      </p:sp>
      <p:sp>
        <p:nvSpPr>
          <p:cNvPr id="3" name="Subtítulo 2">
            <a:extLst>
              <a:ext uri="{FF2B5EF4-FFF2-40B4-BE49-F238E27FC236}">
                <a16:creationId xmlns:a16="http://schemas.microsoft.com/office/drawing/2014/main" id="{5FE63B8D-6F70-6592-6588-50D7300D8D4A}"/>
              </a:ext>
            </a:extLst>
          </p:cNvPr>
          <p:cNvSpPr>
            <a:spLocks noGrp="1"/>
          </p:cNvSpPr>
          <p:nvPr>
            <p:ph type="subTitle" idx="1"/>
          </p:nvPr>
        </p:nvSpPr>
        <p:spPr>
          <a:xfrm>
            <a:off x="795395" y="4261104"/>
            <a:ext cx="8193024" cy="828863"/>
          </a:xfrm>
        </p:spPr>
        <p:txBody>
          <a:bodyPr>
            <a:normAutofit fontScale="25000" lnSpcReduction="20000"/>
          </a:bodyPr>
          <a:lstStyle/>
          <a:p>
            <a:pPr algn="l"/>
            <a:r>
              <a:rPr lang="es-ES" sz="8000" dirty="0">
                <a:solidFill>
                  <a:srgbClr val="1F2858"/>
                </a:solidFill>
                <a:latin typeface="HendersonSansW00-BasicBold" panose="02000505030000020004" pitchFamily="2" charset="0"/>
              </a:rPr>
              <a:t>Estados Financieros y Opini</a:t>
            </a:r>
            <a:r>
              <a:rPr lang="es-CR" sz="8000" dirty="0">
                <a:solidFill>
                  <a:srgbClr val="1F2858"/>
                </a:solidFill>
                <a:latin typeface="HendersonSansW00-BasicBold" panose="02000505030000020004" pitchFamily="2" charset="0"/>
              </a:rPr>
              <a:t>ón de los Auditores Independientes al 31 de diciembre de </a:t>
            </a:r>
            <a:r>
              <a:rPr lang="es-ES" sz="8000" dirty="0">
                <a:solidFill>
                  <a:srgbClr val="1F2858"/>
                </a:solidFill>
                <a:latin typeface="HendersonSansW00-BasicBold" panose="02000505030000020004" pitchFamily="2" charset="0"/>
              </a:rPr>
              <a:t>2023 (con cifras comparativas al 31 de diciembre de 2022</a:t>
            </a:r>
            <a:endParaRPr lang="es-CR" sz="8000" dirty="0">
              <a:solidFill>
                <a:srgbClr val="1F2858"/>
              </a:solidFill>
              <a:latin typeface="HendersonSansW00-BasicBold" panose="02000505030000020004" pitchFamily="2" charset="0"/>
            </a:endParaRPr>
          </a:p>
        </p:txBody>
      </p:sp>
      <p:cxnSp>
        <p:nvCxnSpPr>
          <p:cNvPr id="9" name="Conector recto 8">
            <a:extLst>
              <a:ext uri="{FF2B5EF4-FFF2-40B4-BE49-F238E27FC236}">
                <a16:creationId xmlns:a16="http://schemas.microsoft.com/office/drawing/2014/main" id="{0BF7F706-2F8A-2A1B-C74C-6FED82FDC6E0}"/>
              </a:ext>
            </a:extLst>
          </p:cNvPr>
          <p:cNvCxnSpPr>
            <a:cxnSpLocks/>
          </p:cNvCxnSpPr>
          <p:nvPr/>
        </p:nvCxnSpPr>
        <p:spPr>
          <a:xfrm>
            <a:off x="357268" y="4035146"/>
            <a:ext cx="8631151" cy="0"/>
          </a:xfrm>
          <a:prstGeom prst="line">
            <a:avLst/>
          </a:prstGeom>
          <a:ln>
            <a:solidFill>
              <a:srgbClr val="CFAC65"/>
            </a:solidFill>
          </a:ln>
        </p:spPr>
        <p:style>
          <a:lnRef idx="1">
            <a:schemeClr val="accent1"/>
          </a:lnRef>
          <a:fillRef idx="0">
            <a:schemeClr val="accent1"/>
          </a:fillRef>
          <a:effectRef idx="0">
            <a:schemeClr val="accent1"/>
          </a:effectRef>
          <a:fontRef idx="minor">
            <a:schemeClr val="tx1"/>
          </a:fontRef>
        </p:style>
      </p:cxnSp>
      <p:pic>
        <p:nvPicPr>
          <p:cNvPr id="6" name="Gráfico 5">
            <a:extLst>
              <a:ext uri="{FF2B5EF4-FFF2-40B4-BE49-F238E27FC236}">
                <a16:creationId xmlns:a16="http://schemas.microsoft.com/office/drawing/2014/main" id="{CF2E9988-86A1-9394-4F6F-36700F3D7F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3840" y="525619"/>
            <a:ext cx="3847360" cy="4149917"/>
          </a:xfrm>
          <a:prstGeom prst="rect">
            <a:avLst/>
          </a:prstGeom>
        </p:spPr>
      </p:pic>
      <p:pic>
        <p:nvPicPr>
          <p:cNvPr id="5" name="Imagen 4">
            <a:extLst>
              <a:ext uri="{FF2B5EF4-FFF2-40B4-BE49-F238E27FC236}">
                <a16:creationId xmlns:a16="http://schemas.microsoft.com/office/drawing/2014/main" id="{14C62C41-846F-8FB6-64FA-1506F1C366D1}"/>
              </a:ext>
            </a:extLst>
          </p:cNvPr>
          <p:cNvPicPr>
            <a:picLocks noChangeAspect="1"/>
          </p:cNvPicPr>
          <p:nvPr/>
        </p:nvPicPr>
        <p:blipFill>
          <a:blip r:embed="rId5"/>
          <a:stretch>
            <a:fillRect/>
          </a:stretch>
        </p:blipFill>
        <p:spPr>
          <a:xfrm>
            <a:off x="283819" y="132041"/>
            <a:ext cx="2809875" cy="600075"/>
          </a:xfrm>
          <a:prstGeom prst="rect">
            <a:avLst/>
          </a:prstGeom>
        </p:spPr>
      </p:pic>
    </p:spTree>
    <p:extLst>
      <p:ext uri="{BB962C8B-B14F-4D97-AF65-F5344CB8AC3E}">
        <p14:creationId xmlns:p14="http://schemas.microsoft.com/office/powerpoint/2010/main" val="3529073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descr="Forma">
            <a:extLst>
              <a:ext uri="{FF2B5EF4-FFF2-40B4-BE49-F238E27FC236}">
                <a16:creationId xmlns:a16="http://schemas.microsoft.com/office/drawing/2014/main" id="{93E9BD0D-0899-CF3C-AF86-928FE3296296}"/>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Google Shape;193;p12">
            <a:extLst>
              <a:ext uri="{FF2B5EF4-FFF2-40B4-BE49-F238E27FC236}">
                <a16:creationId xmlns:a16="http://schemas.microsoft.com/office/drawing/2014/main" id="{8B5B61E2-C039-1E63-EF75-2EE8FC510449}"/>
              </a:ext>
            </a:extLst>
          </p:cNvPr>
          <p:cNvSpPr txBox="1">
            <a:spLocks/>
          </p:cNvSpPr>
          <p:nvPr/>
        </p:nvSpPr>
        <p:spPr>
          <a:xfrm>
            <a:off x="991674" y="1113664"/>
            <a:ext cx="10493190" cy="47719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9pPr>
          </a:lstStyle>
          <a:p>
            <a:pPr algn="just">
              <a:lnSpc>
                <a:spcPct val="115000"/>
              </a:lnSpc>
            </a:pPr>
            <a:r>
              <a:rPr lang="es-CR" sz="1400" b="1" i="1" dirty="0">
                <a:solidFill>
                  <a:schemeClr val="accent5">
                    <a:lumMod val="50000"/>
                  </a:schemeClr>
                </a:solidFill>
                <a:latin typeface="Arial Narrow" panose="020B0606020202030204" pitchFamily="34" charset="0"/>
              </a:rPr>
              <a:t>Responsabilidad del auditor en la auditoría de los estados financieros</a:t>
            </a:r>
          </a:p>
          <a:p>
            <a:pPr marL="0" indent="0" algn="just">
              <a:tabLst>
                <a:tab pos="1170305" algn="l"/>
              </a:tabLst>
            </a:pPr>
            <a:endParaRPr lang="es-CR" sz="1400" dirty="0">
              <a:solidFill>
                <a:schemeClr val="accent5">
                  <a:lumMod val="50000"/>
                </a:schemeClr>
              </a:solidFill>
              <a:latin typeface="Arial Narrow" panose="020B0606020202030204" pitchFamily="34" charset="0"/>
            </a:endParaRPr>
          </a:p>
          <a:p>
            <a:pPr marL="342900" indent="-342900" algn="just">
              <a:lnSpc>
                <a:spcPct val="150000"/>
              </a:lnSpc>
              <a:buFont typeface="Symbol" panose="05050102010706020507" pitchFamily="18" charset="2"/>
              <a:buChar char=""/>
              <a:tabLst>
                <a:tab pos="1170305" algn="l"/>
              </a:tabLst>
            </a:pPr>
            <a:r>
              <a:rPr lang="es-ES" sz="1400" dirty="0">
                <a:solidFill>
                  <a:schemeClr val="accent5">
                    <a:lumMod val="50000"/>
                  </a:schemeClr>
                </a:solidFill>
                <a:latin typeface="Arial Narrow" panose="020B0606020202030204" pitchFamily="34" charset="0"/>
              </a:rPr>
              <a:t>Evaluamos lo adecuado de las políticas de contabilidad utilizadas y la razonabilidad de las estimaciones contables revelaciones relacionadas efectuadas por la administración.</a:t>
            </a:r>
          </a:p>
          <a:p>
            <a:pPr marL="0" indent="0" algn="just">
              <a:lnSpc>
                <a:spcPct val="150000"/>
              </a:lnSpc>
              <a:tabLst>
                <a:tab pos="1170305" algn="l"/>
              </a:tabLst>
            </a:pPr>
            <a:endParaRPr lang="es-CR" sz="800" dirty="0">
              <a:solidFill>
                <a:schemeClr val="accent5">
                  <a:lumMod val="50000"/>
                </a:schemeClr>
              </a:solidFill>
              <a:latin typeface="Arial Narrow" panose="020B0606020202030204" pitchFamily="34" charset="0"/>
            </a:endParaRPr>
          </a:p>
          <a:p>
            <a:pPr marL="342900" indent="-342900" algn="just">
              <a:lnSpc>
                <a:spcPct val="150000"/>
              </a:lnSpc>
              <a:buFont typeface="Symbol" panose="05050102010706020507" pitchFamily="18" charset="2"/>
              <a:buChar char=""/>
              <a:tabLst>
                <a:tab pos="1170305" algn="l"/>
              </a:tabLst>
            </a:pPr>
            <a:r>
              <a:rPr lang="es-ES" sz="1400" dirty="0">
                <a:solidFill>
                  <a:schemeClr val="accent5">
                    <a:lumMod val="50000"/>
                  </a:schemeClr>
                </a:solidFill>
                <a:latin typeface="Arial Narrow" panose="020B0606020202030204" pitchFamily="34" charset="0"/>
              </a:rPr>
              <a:t>Concluimos sobre lo apropiado del uso de la base de contabilidad del negocio en marcha por parte de la administración y, con base en la evidencia de auditoría obtenida, concluimos sobre si existe incertidumbre material en relación con eventos o condiciones que podrían generar dudas significativas sobre la capacidad de la organización para continuar como negocio en marcha. Si concluimos que existe una incertidumbre material, debemos llamar la atención en nuestro informe de auditoría a las revelaciones relacionadas en los estados financieros o, si dichas revelaciones son inadecuadas, modificar nuestra opinión. Nuestras conclusiones se basan en la evidencia obtenida hasta la fecha de nuestro informe de auditoría. Sin embargo, hechos o condiciones futuras pueden ser causa de que la organización deje de continuar como negocio en marcha.</a:t>
            </a:r>
          </a:p>
          <a:p>
            <a:pPr marL="0" indent="0" algn="just">
              <a:lnSpc>
                <a:spcPct val="150000"/>
              </a:lnSpc>
              <a:tabLst>
                <a:tab pos="1170305" algn="l"/>
              </a:tabLst>
            </a:pPr>
            <a:endParaRPr lang="es-CR" sz="800" dirty="0">
              <a:solidFill>
                <a:schemeClr val="accent5">
                  <a:lumMod val="50000"/>
                </a:schemeClr>
              </a:solidFill>
              <a:latin typeface="Arial Narrow" panose="020B0606020202030204" pitchFamily="34" charset="0"/>
            </a:endParaRPr>
          </a:p>
          <a:p>
            <a:pPr marL="342900" lvl="0" indent="-342900" algn="just">
              <a:lnSpc>
                <a:spcPct val="150000"/>
              </a:lnSpc>
              <a:buFont typeface="Symbol" panose="05050102010706020507" pitchFamily="18" charset="2"/>
              <a:buChar char=""/>
              <a:tabLst>
                <a:tab pos="1170305" algn="l"/>
              </a:tabLst>
            </a:pPr>
            <a:r>
              <a:rPr lang="es-ES" sz="1400" dirty="0">
                <a:solidFill>
                  <a:schemeClr val="accent5">
                    <a:lumMod val="50000"/>
                  </a:schemeClr>
                </a:solidFill>
                <a:latin typeface="Arial Narrow" panose="020B0606020202030204" pitchFamily="34" charset="0"/>
              </a:rPr>
              <a:t>Evaluamos la presentación general, la estructura y el contenido de los estados financieros, incluidas las revelaciones, y si los estados financieros representan las transacciones subyacentes y los eventos en una forma que logra una presentación razonable</a:t>
            </a:r>
            <a:r>
              <a:rPr lang="es-CR" sz="1400" dirty="0">
                <a:solidFill>
                  <a:schemeClr val="accent5">
                    <a:lumMod val="50000"/>
                  </a:schemeClr>
                </a:solidFill>
                <a:latin typeface="Arial Narrow" panose="020B0606020202030204" pitchFamily="34" charset="0"/>
              </a:rPr>
              <a:t>.</a:t>
            </a:r>
          </a:p>
          <a:p>
            <a:pPr marL="342900" lvl="0" indent="-342900" algn="just">
              <a:lnSpc>
                <a:spcPct val="150000"/>
              </a:lnSpc>
              <a:buFont typeface="Symbol" panose="05050102010706020507" pitchFamily="18" charset="2"/>
              <a:buChar char=""/>
              <a:tabLst>
                <a:tab pos="1170305" algn="l"/>
              </a:tabLst>
            </a:pPr>
            <a:endParaRPr lang="es-CR" sz="1400" dirty="0">
              <a:solidFill>
                <a:schemeClr val="accent5">
                  <a:lumMod val="50000"/>
                </a:schemeClr>
              </a:solidFill>
              <a:latin typeface="Arial Narrow" panose="020B0606020202030204" pitchFamily="34" charset="0"/>
            </a:endParaRPr>
          </a:p>
          <a:p>
            <a:pPr marL="342900" lvl="0" indent="-342900" algn="just">
              <a:lnSpc>
                <a:spcPct val="150000"/>
              </a:lnSpc>
              <a:buFont typeface="Symbol" panose="05050102010706020507" pitchFamily="18" charset="2"/>
              <a:buChar char=""/>
              <a:tabLst>
                <a:tab pos="1170305" algn="l"/>
              </a:tabLst>
            </a:pPr>
            <a:endParaRPr lang="es-CR" sz="1400" dirty="0">
              <a:solidFill>
                <a:schemeClr val="accent5">
                  <a:lumMod val="50000"/>
                </a:schemeClr>
              </a:solidFill>
              <a:latin typeface="Arial Narrow" panose="020B0606020202030204" pitchFamily="34" charset="0"/>
            </a:endParaRPr>
          </a:p>
          <a:p>
            <a:r>
              <a:rPr lang="es-CR" sz="1400" dirty="0">
                <a:effectLst/>
                <a:latin typeface="Arial Narrow" panose="020B0606020202030204" pitchFamily="34" charset="0"/>
                <a:ea typeface="Times New Roman" panose="02020603050405020304" pitchFamily="18" charset="0"/>
              </a:rPr>
              <a:t> </a:t>
            </a:r>
            <a:endParaRPr lang="es-CR"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1170305" algn="l"/>
              </a:tabLst>
            </a:pPr>
            <a:endParaRPr lang="es-CR" sz="1800" dirty="0">
              <a:effectLst/>
              <a:latin typeface="Times New Roman" panose="02020603050405020304" pitchFamily="18" charset="0"/>
              <a:ea typeface="Times New Roman" panose="02020603050405020304" pitchFamily="18" charset="0"/>
            </a:endParaRPr>
          </a:p>
          <a:p>
            <a:pPr marL="85725" indent="0" algn="just">
              <a:lnSpc>
                <a:spcPct val="150000"/>
              </a:lnSpc>
              <a:tabLst>
                <a:tab pos="1170305" algn="l"/>
              </a:tabLst>
            </a:pPr>
            <a:endParaRPr lang="en-US" sz="1400" dirty="0">
              <a:solidFill>
                <a:schemeClr val="accent5">
                  <a:lumMod val="50000"/>
                </a:schemeClr>
              </a:solidFill>
              <a:latin typeface="Arial Narrow" panose="020B0606020202030204" pitchFamily="34" charset="0"/>
            </a:endParaRPr>
          </a:p>
        </p:txBody>
      </p:sp>
      <p:pic>
        <p:nvPicPr>
          <p:cNvPr id="4" name="Imagen 3">
            <a:extLst>
              <a:ext uri="{FF2B5EF4-FFF2-40B4-BE49-F238E27FC236}">
                <a16:creationId xmlns:a16="http://schemas.microsoft.com/office/drawing/2014/main" id="{7F341D1B-E99E-1234-28B5-5B5563FBA6CA}"/>
              </a:ext>
            </a:extLst>
          </p:cNvPr>
          <p:cNvPicPr>
            <a:picLocks noChangeAspect="1"/>
          </p:cNvPicPr>
          <p:nvPr/>
        </p:nvPicPr>
        <p:blipFill>
          <a:blip r:embed="rId3"/>
          <a:stretch>
            <a:fillRect/>
          </a:stretch>
        </p:blipFill>
        <p:spPr>
          <a:xfrm>
            <a:off x="283819" y="132041"/>
            <a:ext cx="2809875" cy="600075"/>
          </a:xfrm>
          <a:prstGeom prst="rect">
            <a:avLst/>
          </a:prstGeom>
        </p:spPr>
      </p:pic>
    </p:spTree>
    <p:extLst>
      <p:ext uri="{BB962C8B-B14F-4D97-AF65-F5344CB8AC3E}">
        <p14:creationId xmlns:p14="http://schemas.microsoft.com/office/powerpoint/2010/main" val="392654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descr="Forma">
            <a:extLst>
              <a:ext uri="{FF2B5EF4-FFF2-40B4-BE49-F238E27FC236}">
                <a16:creationId xmlns:a16="http://schemas.microsoft.com/office/drawing/2014/main" id="{93E9BD0D-0899-CF3C-AF86-928FE3296296}"/>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Google Shape;193;p12">
            <a:extLst>
              <a:ext uri="{FF2B5EF4-FFF2-40B4-BE49-F238E27FC236}">
                <a16:creationId xmlns:a16="http://schemas.microsoft.com/office/drawing/2014/main" id="{8B5B61E2-C039-1E63-EF75-2EE8FC510449}"/>
              </a:ext>
            </a:extLst>
          </p:cNvPr>
          <p:cNvSpPr txBox="1">
            <a:spLocks/>
          </p:cNvSpPr>
          <p:nvPr/>
        </p:nvSpPr>
        <p:spPr>
          <a:xfrm>
            <a:off x="802984" y="1113665"/>
            <a:ext cx="10096664" cy="54239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9pPr>
          </a:lstStyle>
          <a:p>
            <a:pPr algn="just">
              <a:lnSpc>
                <a:spcPct val="115000"/>
              </a:lnSpc>
            </a:pPr>
            <a:r>
              <a:rPr lang="es-CR" sz="1400" b="1" i="1" dirty="0">
                <a:solidFill>
                  <a:schemeClr val="accent5">
                    <a:lumMod val="50000"/>
                  </a:schemeClr>
                </a:solidFill>
                <a:latin typeface="Arial Narrow" panose="020B0606020202030204" pitchFamily="34" charset="0"/>
              </a:rPr>
              <a:t>Responsabilidad del auditor en la auditoría de los estados financieros</a:t>
            </a:r>
          </a:p>
          <a:p>
            <a:pPr marL="85725" indent="0" algn="just">
              <a:lnSpc>
                <a:spcPct val="150000"/>
              </a:lnSpc>
              <a:tabLst>
                <a:tab pos="1170305" algn="l"/>
              </a:tabLst>
            </a:pPr>
            <a:endParaRPr lang="es-CR" sz="1400" dirty="0">
              <a:solidFill>
                <a:schemeClr val="accent5">
                  <a:lumMod val="50000"/>
                </a:schemeClr>
              </a:solidFill>
              <a:latin typeface="Arial Narrow" panose="020B0606020202030204" pitchFamily="34" charset="0"/>
            </a:endParaRPr>
          </a:p>
          <a:p>
            <a:pPr marL="342900" indent="-342900" algn="just">
              <a:lnSpc>
                <a:spcPct val="150000"/>
              </a:lnSpc>
              <a:buFont typeface="Symbol" panose="05050102010706020507" pitchFamily="18" charset="2"/>
              <a:buChar char=""/>
              <a:tabLst>
                <a:tab pos="1170305" algn="l"/>
              </a:tabLst>
            </a:pPr>
            <a:r>
              <a:rPr lang="es-ES" sz="1400" dirty="0">
                <a:solidFill>
                  <a:schemeClr val="accent5">
                    <a:lumMod val="50000"/>
                  </a:schemeClr>
                </a:solidFill>
                <a:latin typeface="Arial Narrow" panose="020B0606020202030204" pitchFamily="34" charset="0"/>
              </a:rPr>
              <a:t>Obtenemos suficiente y apropiada evidencia de auditoría en relación con la información financiera de las actividades de la organización con fin de expresar una opinión sobre los estados financieros. Somos responsables por la dirección, supervisión y desempeño del grupo de auditoría. Somos responsables únicamente por nuestra opinión de auditoría</a:t>
            </a:r>
            <a:r>
              <a:rPr lang="es-E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s-CR" sz="1400" dirty="0">
              <a:solidFill>
                <a:schemeClr val="accent5">
                  <a:lumMod val="50000"/>
                </a:schemeClr>
              </a:solidFill>
              <a:latin typeface="Arial Narrow" panose="020B0606020202030204" pitchFamily="34" charset="0"/>
            </a:endParaRPr>
          </a:p>
          <a:p>
            <a:pPr algn="just">
              <a:tabLst>
                <a:tab pos="1170305" algn="l"/>
              </a:tabLst>
            </a:pPr>
            <a:r>
              <a:rPr lang="es-CR" sz="1400" dirty="0">
                <a:solidFill>
                  <a:schemeClr val="accent5">
                    <a:lumMod val="50000"/>
                  </a:schemeClr>
                </a:solidFill>
                <a:latin typeface="Arial Narrow" panose="020B0606020202030204" pitchFamily="34" charset="0"/>
              </a:rPr>
              <a:t> </a:t>
            </a:r>
          </a:p>
          <a:p>
            <a:pPr marL="342900" indent="-342900" algn="just">
              <a:lnSpc>
                <a:spcPct val="150000"/>
              </a:lnSpc>
              <a:buFont typeface="Symbol" panose="05050102010706020507" pitchFamily="18" charset="2"/>
              <a:buChar char=""/>
              <a:tabLst>
                <a:tab pos="1170305" algn="l"/>
              </a:tabLst>
            </a:pPr>
            <a:r>
              <a:rPr lang="es-ES" sz="1400" dirty="0">
                <a:solidFill>
                  <a:schemeClr val="accent5">
                    <a:lumMod val="50000"/>
                  </a:schemeClr>
                </a:solidFill>
                <a:latin typeface="Arial Narrow" panose="020B0606020202030204" pitchFamily="34" charset="0"/>
              </a:rPr>
              <a:t>Le informamos a la administración lo relativo, entre otros asuntos, al alcance y la oportunidad planeados de la auditoría y los hallazgos significativos de la auditoría, incluyendo cualquier deficiencia significativa del control interno que identificamos en el transcurso de nuestra auditoría.</a:t>
            </a:r>
            <a:endParaRPr lang="es-CR" sz="1400" dirty="0">
              <a:solidFill>
                <a:schemeClr val="accent5">
                  <a:lumMod val="50000"/>
                </a:schemeClr>
              </a:solidFill>
              <a:latin typeface="Arial Narrow" panose="020B0606020202030204" pitchFamily="34" charset="0"/>
            </a:endParaRPr>
          </a:p>
          <a:p>
            <a:pPr marL="0" lvl="0" indent="0" algn="just">
              <a:tabLst>
                <a:tab pos="1170305" algn="l"/>
              </a:tabLst>
            </a:pPr>
            <a:endParaRPr lang="es-CR" sz="1400" dirty="0">
              <a:solidFill>
                <a:schemeClr val="accent5">
                  <a:lumMod val="50000"/>
                </a:schemeClr>
              </a:solidFill>
              <a:latin typeface="Arial Narrow" panose="020B0606020202030204" pitchFamily="34" charset="0"/>
            </a:endParaRPr>
          </a:p>
          <a:p>
            <a:pPr algn="just">
              <a:lnSpc>
                <a:spcPct val="150000"/>
              </a:lnSpc>
              <a:tabLst>
                <a:tab pos="1170305" algn="l"/>
              </a:tabLst>
            </a:pPr>
            <a:r>
              <a:rPr lang="es-CR" sz="1400" dirty="0">
                <a:solidFill>
                  <a:schemeClr val="accent5">
                    <a:lumMod val="50000"/>
                  </a:schemeClr>
                </a:solidFill>
                <a:latin typeface="Arial Narrow" panose="020B0606020202030204" pitchFamily="34" charset="0"/>
              </a:rPr>
              <a:t> </a:t>
            </a:r>
          </a:p>
          <a:p>
            <a:pPr algn="just">
              <a:lnSpc>
                <a:spcPct val="150000"/>
              </a:lnSpc>
              <a:tabLst>
                <a:tab pos="1170305" algn="l"/>
              </a:tabLst>
            </a:pPr>
            <a:endParaRPr lang="es-CR" sz="1400" dirty="0">
              <a:solidFill>
                <a:schemeClr val="accent5">
                  <a:lumMod val="50000"/>
                </a:schemeClr>
              </a:solidFill>
              <a:latin typeface="Arial Narrow" panose="020B0606020202030204" pitchFamily="34" charset="0"/>
            </a:endParaRPr>
          </a:p>
          <a:p>
            <a:pPr algn="just">
              <a:lnSpc>
                <a:spcPct val="150000"/>
              </a:lnSpc>
            </a:pPr>
            <a:r>
              <a:rPr lang="es-CR" sz="1400" b="1" dirty="0">
                <a:solidFill>
                  <a:schemeClr val="accent5">
                    <a:lumMod val="50000"/>
                  </a:schemeClr>
                </a:solidFill>
                <a:latin typeface="Arial Narrow" panose="020B0606020202030204" pitchFamily="34" charset="0"/>
              </a:rPr>
              <a:t>CONSORCIO EMD</a:t>
            </a:r>
          </a:p>
          <a:p>
            <a:pPr algn="just">
              <a:lnSpc>
                <a:spcPct val="150000"/>
              </a:lnSpc>
            </a:pPr>
            <a:r>
              <a:rPr lang="es-CR" sz="1400" b="1" dirty="0">
                <a:solidFill>
                  <a:schemeClr val="accent5">
                    <a:lumMod val="50000"/>
                  </a:schemeClr>
                </a:solidFill>
                <a:latin typeface="Arial Narrow" panose="020B0606020202030204" pitchFamily="34" charset="0"/>
              </a:rPr>
              <a:t>CONTADORES PÚBLICOS AUTORIZADOS</a:t>
            </a:r>
          </a:p>
          <a:p>
            <a:r>
              <a:rPr lang="es-CR" sz="1800" dirty="0">
                <a:effectLst/>
                <a:latin typeface="Arial Narrow" panose="020B0606020202030204" pitchFamily="34" charset="0"/>
                <a:ea typeface="Times New Roman" panose="02020603050405020304" pitchFamily="18" charset="0"/>
              </a:rPr>
              <a:t> </a:t>
            </a:r>
            <a:endParaRPr lang="es-CR"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1170305" algn="l"/>
              </a:tabLst>
            </a:pPr>
            <a:endParaRPr lang="es-CR" sz="1800" dirty="0">
              <a:effectLst/>
              <a:latin typeface="Times New Roman" panose="02020603050405020304" pitchFamily="18" charset="0"/>
              <a:ea typeface="Times New Roman" panose="02020603050405020304" pitchFamily="18" charset="0"/>
            </a:endParaRPr>
          </a:p>
          <a:p>
            <a:pPr marL="85725" indent="0" algn="just">
              <a:lnSpc>
                <a:spcPct val="150000"/>
              </a:lnSpc>
              <a:tabLst>
                <a:tab pos="1170305" algn="l"/>
              </a:tabLst>
            </a:pPr>
            <a:endParaRPr lang="en-US" sz="1400" dirty="0">
              <a:solidFill>
                <a:schemeClr val="accent5">
                  <a:lumMod val="50000"/>
                </a:schemeClr>
              </a:solidFill>
              <a:latin typeface="Arial Narrow" panose="020B0606020202030204" pitchFamily="34" charset="0"/>
            </a:endParaRPr>
          </a:p>
        </p:txBody>
      </p:sp>
      <p:pic>
        <p:nvPicPr>
          <p:cNvPr id="4" name="Imagen 3">
            <a:extLst>
              <a:ext uri="{FF2B5EF4-FFF2-40B4-BE49-F238E27FC236}">
                <a16:creationId xmlns:a16="http://schemas.microsoft.com/office/drawing/2014/main" id="{5D4859BA-8938-846F-2986-24DD6B4C6623}"/>
              </a:ext>
            </a:extLst>
          </p:cNvPr>
          <p:cNvPicPr>
            <a:picLocks noChangeAspect="1"/>
          </p:cNvPicPr>
          <p:nvPr/>
        </p:nvPicPr>
        <p:blipFill>
          <a:blip r:embed="rId3"/>
          <a:stretch>
            <a:fillRect/>
          </a:stretch>
        </p:blipFill>
        <p:spPr>
          <a:xfrm>
            <a:off x="283819" y="132041"/>
            <a:ext cx="2809875" cy="600075"/>
          </a:xfrm>
          <a:prstGeom prst="rect">
            <a:avLst/>
          </a:prstGeom>
        </p:spPr>
      </p:pic>
    </p:spTree>
    <p:extLst>
      <p:ext uri="{BB962C8B-B14F-4D97-AF65-F5344CB8AC3E}">
        <p14:creationId xmlns:p14="http://schemas.microsoft.com/office/powerpoint/2010/main" val="2433561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6940257-00F2-6B73-70C7-432CAA9F4F89}"/>
              </a:ext>
            </a:extLst>
          </p:cNvPr>
          <p:cNvSpPr>
            <a:spLocks noGrp="1"/>
          </p:cNvSpPr>
          <p:nvPr>
            <p:ph type="ctrTitle"/>
          </p:nvPr>
        </p:nvSpPr>
        <p:spPr>
          <a:xfrm>
            <a:off x="689632" y="2529660"/>
            <a:ext cx="5406368" cy="1499973"/>
          </a:xfrm>
        </p:spPr>
        <p:txBody>
          <a:bodyPr>
            <a:noAutofit/>
          </a:bodyPr>
          <a:lstStyle/>
          <a:p>
            <a:r>
              <a:rPr lang="es-ES" sz="6000" b="1" dirty="0">
                <a:solidFill>
                  <a:srgbClr val="1F2858"/>
                </a:solidFill>
                <a:latin typeface="HendersonSansW00-BasicLight" panose="02000505030000020004" pitchFamily="2" charset="0"/>
              </a:rPr>
              <a:t>Estados Financieros </a:t>
            </a:r>
            <a:endParaRPr lang="es-CR" b="1" dirty="0">
              <a:solidFill>
                <a:srgbClr val="1F2858"/>
              </a:solidFill>
              <a:latin typeface="HendersonSansW00-BasicLight" panose="02000505030000020004" pitchFamily="2" charset="0"/>
            </a:endParaRPr>
          </a:p>
        </p:txBody>
      </p:sp>
      <p:cxnSp>
        <p:nvCxnSpPr>
          <p:cNvPr id="9" name="Conector recto 8">
            <a:extLst>
              <a:ext uri="{FF2B5EF4-FFF2-40B4-BE49-F238E27FC236}">
                <a16:creationId xmlns:a16="http://schemas.microsoft.com/office/drawing/2014/main" id="{0BF7F706-2F8A-2A1B-C74C-6FED82FDC6E0}"/>
              </a:ext>
            </a:extLst>
          </p:cNvPr>
          <p:cNvCxnSpPr>
            <a:cxnSpLocks/>
          </p:cNvCxnSpPr>
          <p:nvPr/>
        </p:nvCxnSpPr>
        <p:spPr>
          <a:xfrm>
            <a:off x="1400088" y="4223683"/>
            <a:ext cx="8631151" cy="0"/>
          </a:xfrm>
          <a:prstGeom prst="line">
            <a:avLst/>
          </a:prstGeom>
          <a:ln>
            <a:solidFill>
              <a:srgbClr val="CFAC65"/>
            </a:solidFill>
          </a:ln>
        </p:spPr>
        <p:style>
          <a:lnRef idx="1">
            <a:schemeClr val="accent1"/>
          </a:lnRef>
          <a:fillRef idx="0">
            <a:schemeClr val="accent1"/>
          </a:fillRef>
          <a:effectRef idx="0">
            <a:schemeClr val="accent1"/>
          </a:effectRef>
          <a:fontRef idx="minor">
            <a:schemeClr val="tx1"/>
          </a:fontRef>
        </p:style>
      </p:cxnSp>
      <p:pic>
        <p:nvPicPr>
          <p:cNvPr id="4" name="Google Shape;302;p20">
            <a:extLst>
              <a:ext uri="{FF2B5EF4-FFF2-40B4-BE49-F238E27FC236}">
                <a16:creationId xmlns:a16="http://schemas.microsoft.com/office/drawing/2014/main" id="{A972AA97-6507-2991-FCA8-53F4DD297197}"/>
              </a:ext>
            </a:extLst>
          </p:cNvPr>
          <p:cNvPicPr preferRelativeResize="0"/>
          <p:nvPr/>
        </p:nvPicPr>
        <p:blipFill>
          <a:blip r:embed="rId3">
            <a:extLst>
              <a:ext uri="{837473B0-CC2E-450A-ABE3-18F120FF3D39}">
                <a1611:picAttrSrcUrl xmlns:a1611="http://schemas.microsoft.com/office/drawing/2016/11/main" r:id="rId4"/>
              </a:ext>
            </a:extLst>
          </a:blip>
          <a:srcRect l="20000" r="20000"/>
          <a:stretch/>
        </p:blipFill>
        <p:spPr>
          <a:xfrm>
            <a:off x="5933539" y="930403"/>
            <a:ext cx="4097700" cy="4097700"/>
          </a:xfrm>
          <a:prstGeom prst="diamond">
            <a:avLst/>
          </a:prstGeom>
          <a:noFill/>
          <a:ln>
            <a:noFill/>
          </a:ln>
        </p:spPr>
      </p:pic>
      <p:pic>
        <p:nvPicPr>
          <p:cNvPr id="5" name="Imagen 4">
            <a:extLst>
              <a:ext uri="{FF2B5EF4-FFF2-40B4-BE49-F238E27FC236}">
                <a16:creationId xmlns:a16="http://schemas.microsoft.com/office/drawing/2014/main" id="{AB753373-BD47-619E-6046-3C70288B0F2E}"/>
              </a:ext>
            </a:extLst>
          </p:cNvPr>
          <p:cNvPicPr>
            <a:picLocks noChangeAspect="1"/>
          </p:cNvPicPr>
          <p:nvPr/>
        </p:nvPicPr>
        <p:blipFill>
          <a:blip r:embed="rId5"/>
          <a:stretch>
            <a:fillRect/>
          </a:stretch>
        </p:blipFill>
        <p:spPr>
          <a:xfrm>
            <a:off x="283819" y="132041"/>
            <a:ext cx="2809875" cy="600075"/>
          </a:xfrm>
          <a:prstGeom prst="rect">
            <a:avLst/>
          </a:prstGeom>
        </p:spPr>
      </p:pic>
    </p:spTree>
    <p:extLst>
      <p:ext uri="{BB962C8B-B14F-4D97-AF65-F5344CB8AC3E}">
        <p14:creationId xmlns:p14="http://schemas.microsoft.com/office/powerpoint/2010/main" val="78975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6940257-00F2-6B73-70C7-432CAA9F4F89}"/>
              </a:ext>
            </a:extLst>
          </p:cNvPr>
          <p:cNvSpPr>
            <a:spLocks noGrp="1"/>
          </p:cNvSpPr>
          <p:nvPr>
            <p:ph type="ctrTitle"/>
          </p:nvPr>
        </p:nvSpPr>
        <p:spPr>
          <a:xfrm>
            <a:off x="823194" y="2135401"/>
            <a:ext cx="10075904" cy="1079172"/>
          </a:xfrm>
        </p:spPr>
        <p:txBody>
          <a:bodyPr>
            <a:noAutofit/>
          </a:bodyPr>
          <a:lstStyle/>
          <a:p>
            <a:r>
              <a:rPr lang="es-ES" sz="6000" b="1" dirty="0">
                <a:solidFill>
                  <a:srgbClr val="1F2858"/>
                </a:solidFill>
                <a:latin typeface="HendersonSansW00-BasicLight" panose="02000505030000020004" pitchFamily="2" charset="0"/>
              </a:rPr>
              <a:t>Estado de Situación  Financiera </a:t>
            </a:r>
            <a:endParaRPr lang="es-CR" b="1" dirty="0">
              <a:solidFill>
                <a:srgbClr val="1F2858"/>
              </a:solidFill>
              <a:latin typeface="HendersonSansW00-BasicLight" panose="02000505030000020004" pitchFamily="2" charset="0"/>
            </a:endParaRPr>
          </a:p>
        </p:txBody>
      </p:sp>
      <p:cxnSp>
        <p:nvCxnSpPr>
          <p:cNvPr id="9" name="Conector recto 8">
            <a:extLst>
              <a:ext uri="{FF2B5EF4-FFF2-40B4-BE49-F238E27FC236}">
                <a16:creationId xmlns:a16="http://schemas.microsoft.com/office/drawing/2014/main" id="{0BF7F706-2F8A-2A1B-C74C-6FED82FDC6E0}"/>
              </a:ext>
            </a:extLst>
          </p:cNvPr>
          <p:cNvCxnSpPr>
            <a:cxnSpLocks/>
          </p:cNvCxnSpPr>
          <p:nvPr/>
        </p:nvCxnSpPr>
        <p:spPr>
          <a:xfrm>
            <a:off x="497146" y="3367195"/>
            <a:ext cx="10728000" cy="0"/>
          </a:xfrm>
          <a:prstGeom prst="line">
            <a:avLst/>
          </a:prstGeom>
          <a:ln>
            <a:solidFill>
              <a:srgbClr val="CFAC65"/>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B8B6A25F-6D51-05F5-E19A-2BA9B665012E}"/>
              </a:ext>
            </a:extLst>
          </p:cNvPr>
          <p:cNvSpPr txBox="1">
            <a:spLocks/>
          </p:cNvSpPr>
          <p:nvPr/>
        </p:nvSpPr>
        <p:spPr>
          <a:xfrm>
            <a:off x="2154591" y="3061950"/>
            <a:ext cx="8140292" cy="2119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800" dirty="0">
                <a:solidFill>
                  <a:srgbClr val="CFAC65"/>
                </a:solidFill>
                <a:latin typeface="HendersonSansW00-BasicSmBd" panose="02000505030000020004" pitchFamily="2" charset="0"/>
              </a:rPr>
              <a:t>Al 31 de diciembre de 2023</a:t>
            </a:r>
            <a:endParaRPr lang="es-CR" sz="4800" dirty="0">
              <a:solidFill>
                <a:srgbClr val="CFAC65"/>
              </a:solidFill>
              <a:latin typeface="HendersonSansW00-BasicSmBd" panose="02000505030000020004" pitchFamily="2" charset="0"/>
            </a:endParaRPr>
          </a:p>
        </p:txBody>
      </p:sp>
      <p:pic>
        <p:nvPicPr>
          <p:cNvPr id="4" name="Imagen 3">
            <a:extLst>
              <a:ext uri="{FF2B5EF4-FFF2-40B4-BE49-F238E27FC236}">
                <a16:creationId xmlns:a16="http://schemas.microsoft.com/office/drawing/2014/main" id="{59EF9A49-BE78-6717-A21F-E47516BF2912}"/>
              </a:ext>
            </a:extLst>
          </p:cNvPr>
          <p:cNvPicPr>
            <a:picLocks noChangeAspect="1"/>
          </p:cNvPicPr>
          <p:nvPr/>
        </p:nvPicPr>
        <p:blipFill>
          <a:blip r:embed="rId3"/>
          <a:stretch>
            <a:fillRect/>
          </a:stretch>
        </p:blipFill>
        <p:spPr>
          <a:xfrm>
            <a:off x="283819" y="132041"/>
            <a:ext cx="2809875" cy="600075"/>
          </a:xfrm>
          <a:prstGeom prst="rect">
            <a:avLst/>
          </a:prstGeom>
        </p:spPr>
      </p:pic>
    </p:spTree>
    <p:extLst>
      <p:ext uri="{BB962C8B-B14F-4D97-AF65-F5344CB8AC3E}">
        <p14:creationId xmlns:p14="http://schemas.microsoft.com/office/powerpoint/2010/main" val="4077698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68053285-2AA1-F214-1B37-4F0928694700}"/>
              </a:ext>
            </a:extLst>
          </p:cNvPr>
          <p:cNvSpPr txBox="1"/>
          <p:nvPr/>
        </p:nvSpPr>
        <p:spPr>
          <a:xfrm>
            <a:off x="4052833" y="132041"/>
            <a:ext cx="4818564" cy="923330"/>
          </a:xfrm>
          <a:prstGeom prst="rect">
            <a:avLst/>
          </a:prstGeom>
          <a:noFill/>
        </p:spPr>
        <p:txBody>
          <a:bodyPr wrap="square" tIns="0" bIns="0">
            <a:spAutoFit/>
          </a:bodyPr>
          <a:lstStyle/>
          <a:p>
            <a:pPr algn="ctr">
              <a:tabLst>
                <a:tab pos="1170305" algn="l"/>
              </a:tabLst>
            </a:pPr>
            <a:r>
              <a:rPr lang="es-CR" sz="1000" b="1" dirty="0">
                <a:latin typeface="Arial Narrow" panose="020B0606020202030204" pitchFamily="34" charset="0"/>
              </a:rPr>
              <a:t>SERVICIO NACIONAL DE AGUAS SUBTERRÁNEAS, RIEGO Y AVENAMIENTO (SENARA) </a:t>
            </a:r>
          </a:p>
          <a:p>
            <a:pPr algn="ctr">
              <a:tabLst>
                <a:tab pos="1170305" algn="l"/>
              </a:tabLst>
            </a:pPr>
            <a:r>
              <a:rPr lang="es-CR" sz="1000" b="1" dirty="0">
                <a:latin typeface="Arial Narrow" panose="020B0606020202030204" pitchFamily="34" charset="0"/>
              </a:rPr>
              <a:t>(San José - Costa Rica) </a:t>
            </a:r>
            <a:r>
              <a:rPr lang="es-CR" sz="10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1170305" algn="l"/>
              </a:tabLst>
            </a:pPr>
            <a:r>
              <a:rPr lang="es-CR" sz="1000" b="1" dirty="0">
                <a:latin typeface="Arial Narrow" panose="020B0606020202030204" pitchFamily="34" charset="0"/>
              </a:rPr>
              <a:t>ESTADO DE SITUACIÓN FINANCIERA</a:t>
            </a:r>
            <a:r>
              <a:rPr lang="es-CR" sz="1000" dirty="0">
                <a:latin typeface="Calibri" panose="020F0502020204030204" pitchFamily="34" charset="0"/>
                <a:cs typeface="Times New Roman" panose="02020603050405020304" pitchFamily="18" charset="0"/>
              </a:rPr>
              <a:t>  </a:t>
            </a:r>
          </a:p>
          <a:p>
            <a:pPr algn="ctr">
              <a:tabLst>
                <a:tab pos="1170305" algn="l"/>
              </a:tabLst>
            </a:pPr>
            <a:r>
              <a:rPr lang="es-CR" sz="1000" b="1" dirty="0">
                <a:latin typeface="Arial Narrow" panose="020B0606020202030204" pitchFamily="34" charset="0"/>
              </a:rPr>
              <a:t>Al 31 de diciembre de 2023</a:t>
            </a:r>
          </a:p>
          <a:p>
            <a:pPr algn="ctr">
              <a:tabLst>
                <a:tab pos="1170305" algn="l"/>
              </a:tabLst>
            </a:pPr>
            <a:r>
              <a:rPr lang="es-CR" sz="1000" b="1" dirty="0">
                <a:latin typeface="Arial Narrow" panose="020B0606020202030204" pitchFamily="34" charset="0"/>
              </a:rPr>
              <a:t>Con cifras comparativas al 31 de diciembre de 2022</a:t>
            </a:r>
          </a:p>
          <a:p>
            <a:pPr algn="ctr">
              <a:tabLst>
                <a:tab pos="1170305" algn="l"/>
              </a:tabLst>
            </a:pPr>
            <a:r>
              <a:rPr lang="es-CR" sz="1000" b="1" dirty="0">
                <a:latin typeface="Arial Narrow" panose="020B0606020202030204" pitchFamily="34" charset="0"/>
              </a:rPr>
              <a:t>(Expresados en miles de colones costarricenses)</a:t>
            </a:r>
          </a:p>
        </p:txBody>
      </p:sp>
      <p:pic>
        <p:nvPicPr>
          <p:cNvPr id="4" name="Imagen 3">
            <a:extLst>
              <a:ext uri="{FF2B5EF4-FFF2-40B4-BE49-F238E27FC236}">
                <a16:creationId xmlns:a16="http://schemas.microsoft.com/office/drawing/2014/main" id="{0A7BD35D-8B4C-5D42-A858-1A7FD1956115}"/>
              </a:ext>
            </a:extLst>
          </p:cNvPr>
          <p:cNvPicPr>
            <a:picLocks noChangeAspect="1"/>
          </p:cNvPicPr>
          <p:nvPr/>
        </p:nvPicPr>
        <p:blipFill>
          <a:blip r:embed="rId3"/>
          <a:stretch>
            <a:fillRect/>
          </a:stretch>
        </p:blipFill>
        <p:spPr>
          <a:xfrm>
            <a:off x="3580327" y="1335504"/>
            <a:ext cx="5291070" cy="5390455"/>
          </a:xfrm>
          <a:prstGeom prst="rect">
            <a:avLst/>
          </a:prstGeom>
        </p:spPr>
      </p:pic>
      <p:pic>
        <p:nvPicPr>
          <p:cNvPr id="7" name="Imagen 6">
            <a:extLst>
              <a:ext uri="{FF2B5EF4-FFF2-40B4-BE49-F238E27FC236}">
                <a16:creationId xmlns:a16="http://schemas.microsoft.com/office/drawing/2014/main" id="{BF651F58-A2EB-D001-B4E9-703E26ED0528}"/>
              </a:ext>
            </a:extLst>
          </p:cNvPr>
          <p:cNvPicPr>
            <a:picLocks noChangeAspect="1"/>
          </p:cNvPicPr>
          <p:nvPr/>
        </p:nvPicPr>
        <p:blipFill>
          <a:blip r:embed="rId4"/>
          <a:stretch>
            <a:fillRect/>
          </a:stretch>
        </p:blipFill>
        <p:spPr>
          <a:xfrm>
            <a:off x="283819" y="132041"/>
            <a:ext cx="2809875" cy="600075"/>
          </a:xfrm>
          <a:prstGeom prst="rect">
            <a:avLst/>
          </a:prstGeom>
        </p:spPr>
      </p:pic>
    </p:spTree>
    <p:extLst>
      <p:ext uri="{BB962C8B-B14F-4D97-AF65-F5344CB8AC3E}">
        <p14:creationId xmlns:p14="http://schemas.microsoft.com/office/powerpoint/2010/main" val="2239231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6940257-00F2-6B73-70C7-432CAA9F4F89}"/>
              </a:ext>
            </a:extLst>
          </p:cNvPr>
          <p:cNvSpPr>
            <a:spLocks noGrp="1"/>
          </p:cNvSpPr>
          <p:nvPr>
            <p:ph type="ctrTitle"/>
          </p:nvPr>
        </p:nvSpPr>
        <p:spPr>
          <a:xfrm>
            <a:off x="323432" y="2135401"/>
            <a:ext cx="11298284" cy="1079172"/>
          </a:xfrm>
        </p:spPr>
        <p:txBody>
          <a:bodyPr>
            <a:noAutofit/>
          </a:bodyPr>
          <a:lstStyle/>
          <a:p>
            <a:r>
              <a:rPr lang="es-ES" sz="5400" b="1" dirty="0">
                <a:solidFill>
                  <a:srgbClr val="1F2858"/>
                </a:solidFill>
                <a:latin typeface="HendersonSansW00-BasicLight" panose="02000505030000020004" pitchFamily="2" charset="0"/>
              </a:rPr>
              <a:t>Estados de Rendimientos Financieros</a:t>
            </a:r>
            <a:endParaRPr lang="es-CR" sz="5400" b="1" dirty="0">
              <a:solidFill>
                <a:srgbClr val="1F2858"/>
              </a:solidFill>
              <a:latin typeface="HendersonSansW00-BasicLight" panose="02000505030000020004" pitchFamily="2" charset="0"/>
            </a:endParaRPr>
          </a:p>
        </p:txBody>
      </p:sp>
      <p:cxnSp>
        <p:nvCxnSpPr>
          <p:cNvPr id="9" name="Conector recto 8">
            <a:extLst>
              <a:ext uri="{FF2B5EF4-FFF2-40B4-BE49-F238E27FC236}">
                <a16:creationId xmlns:a16="http://schemas.microsoft.com/office/drawing/2014/main" id="{0BF7F706-2F8A-2A1B-C74C-6FED82FDC6E0}"/>
              </a:ext>
            </a:extLst>
          </p:cNvPr>
          <p:cNvCxnSpPr>
            <a:cxnSpLocks/>
          </p:cNvCxnSpPr>
          <p:nvPr/>
        </p:nvCxnSpPr>
        <p:spPr>
          <a:xfrm>
            <a:off x="497146" y="3367195"/>
            <a:ext cx="10728000" cy="0"/>
          </a:xfrm>
          <a:prstGeom prst="line">
            <a:avLst/>
          </a:prstGeom>
          <a:ln>
            <a:solidFill>
              <a:srgbClr val="CFAC65"/>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B8B6A25F-6D51-05F5-E19A-2BA9B665012E}"/>
              </a:ext>
            </a:extLst>
          </p:cNvPr>
          <p:cNvSpPr txBox="1">
            <a:spLocks/>
          </p:cNvSpPr>
          <p:nvPr/>
        </p:nvSpPr>
        <p:spPr>
          <a:xfrm>
            <a:off x="2154591" y="3061950"/>
            <a:ext cx="8140292" cy="2119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800" dirty="0">
                <a:solidFill>
                  <a:srgbClr val="CFAC65"/>
                </a:solidFill>
                <a:latin typeface="HendersonSansW00-BasicSmBd" panose="02000505030000020004" pitchFamily="2" charset="0"/>
              </a:rPr>
              <a:t>Al 31 de diciembre de 2023</a:t>
            </a:r>
            <a:endParaRPr lang="es-CR" sz="4800" dirty="0">
              <a:solidFill>
                <a:srgbClr val="CFAC65"/>
              </a:solidFill>
              <a:latin typeface="HendersonSansW00-BasicSmBd" panose="02000505030000020004" pitchFamily="2" charset="0"/>
            </a:endParaRPr>
          </a:p>
        </p:txBody>
      </p:sp>
      <p:pic>
        <p:nvPicPr>
          <p:cNvPr id="4" name="Imagen 3">
            <a:extLst>
              <a:ext uri="{FF2B5EF4-FFF2-40B4-BE49-F238E27FC236}">
                <a16:creationId xmlns:a16="http://schemas.microsoft.com/office/drawing/2014/main" id="{D8D1C057-78B0-C1E3-6431-7C5E2F96902F}"/>
              </a:ext>
            </a:extLst>
          </p:cNvPr>
          <p:cNvPicPr>
            <a:picLocks noChangeAspect="1"/>
          </p:cNvPicPr>
          <p:nvPr/>
        </p:nvPicPr>
        <p:blipFill>
          <a:blip r:embed="rId3"/>
          <a:stretch>
            <a:fillRect/>
          </a:stretch>
        </p:blipFill>
        <p:spPr>
          <a:xfrm>
            <a:off x="283819" y="132041"/>
            <a:ext cx="2809875" cy="600075"/>
          </a:xfrm>
          <a:prstGeom prst="rect">
            <a:avLst/>
          </a:prstGeom>
        </p:spPr>
      </p:pic>
    </p:spTree>
    <p:extLst>
      <p:ext uri="{BB962C8B-B14F-4D97-AF65-F5344CB8AC3E}">
        <p14:creationId xmlns:p14="http://schemas.microsoft.com/office/powerpoint/2010/main" val="2031621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0B84B9A9-2C7A-23A7-EF70-1FC0B9B2861D}"/>
              </a:ext>
            </a:extLst>
          </p:cNvPr>
          <p:cNvSpPr txBox="1"/>
          <p:nvPr/>
        </p:nvSpPr>
        <p:spPr>
          <a:xfrm>
            <a:off x="4082603" y="272628"/>
            <a:ext cx="4799848" cy="1142108"/>
          </a:xfrm>
          <a:prstGeom prst="rect">
            <a:avLst/>
          </a:prstGeom>
          <a:noFill/>
        </p:spPr>
        <p:txBody>
          <a:bodyPr wrap="square">
            <a:spAutoFit/>
          </a:bodyPr>
          <a:lstStyle/>
          <a:p>
            <a:pPr algn="ctr">
              <a:tabLst>
                <a:tab pos="1170305" algn="l"/>
              </a:tabLst>
            </a:pPr>
            <a:r>
              <a:rPr lang="es-CR" sz="1050" b="1" dirty="0">
                <a:latin typeface="Arial Narrow" panose="020B0606020202030204" pitchFamily="34" charset="0"/>
              </a:rPr>
              <a:t>SERVICIO NACIONAL DE AGUAS SUBTERRÁNEAS, RIEGO Y AVENAMIENTO (SENARA) </a:t>
            </a:r>
          </a:p>
          <a:p>
            <a:pPr algn="ctr">
              <a:tabLst>
                <a:tab pos="1170305" algn="l"/>
              </a:tabLst>
            </a:pPr>
            <a:r>
              <a:rPr lang="es-CR" sz="1050" b="1" dirty="0">
                <a:latin typeface="Arial Narrow" panose="020B0606020202030204" pitchFamily="34" charset="0"/>
              </a:rPr>
              <a:t>(San José - Costa Rica)</a:t>
            </a:r>
          </a:p>
          <a:p>
            <a:pPr algn="ctr">
              <a:lnSpc>
                <a:spcPct val="115000"/>
              </a:lnSpc>
              <a:tabLst>
                <a:tab pos="1170305" algn="l"/>
              </a:tabLst>
            </a:pPr>
            <a:r>
              <a:rPr lang="es-CR" sz="1050" b="1" dirty="0">
                <a:latin typeface="Arial Narrow" panose="020B0606020202030204" pitchFamily="34" charset="0"/>
              </a:rPr>
              <a:t>ESTADOS DE RENDIMIENTOS FINANCIEROS</a:t>
            </a:r>
          </a:p>
          <a:p>
            <a:pPr algn="ctr">
              <a:lnSpc>
                <a:spcPct val="115000"/>
              </a:lnSpc>
              <a:tabLst>
                <a:tab pos="1170305" algn="l"/>
              </a:tabLst>
            </a:pPr>
            <a:r>
              <a:rPr lang="es-CR" sz="1050" b="1" dirty="0">
                <a:latin typeface="Arial Narrow" panose="020B0606020202030204" pitchFamily="34" charset="0"/>
              </a:rPr>
              <a:t>Por el año terminado el 31 de diciembre de 2023</a:t>
            </a:r>
          </a:p>
          <a:p>
            <a:pPr algn="ctr">
              <a:lnSpc>
                <a:spcPct val="115000"/>
              </a:lnSpc>
              <a:tabLst>
                <a:tab pos="1170305" algn="l"/>
              </a:tabLst>
            </a:pPr>
            <a:r>
              <a:rPr lang="es-CR" sz="1050" b="1" dirty="0">
                <a:latin typeface="Arial Narrow" panose="020B0606020202030204" pitchFamily="34" charset="0"/>
              </a:rPr>
              <a:t>Con cifras comparativas al 31 de diciembre de 2022</a:t>
            </a:r>
          </a:p>
          <a:p>
            <a:pPr algn="ctr">
              <a:lnSpc>
                <a:spcPct val="115000"/>
              </a:lnSpc>
              <a:tabLst>
                <a:tab pos="1170305" algn="l"/>
              </a:tabLst>
            </a:pPr>
            <a:r>
              <a:rPr lang="es-CR" sz="1050" b="1" dirty="0">
                <a:latin typeface="Arial Narrow" panose="020B0606020202030204" pitchFamily="34" charset="0"/>
              </a:rPr>
              <a:t>(Expresados en miles colones costarricenses)</a:t>
            </a:r>
          </a:p>
        </p:txBody>
      </p:sp>
      <p:pic>
        <p:nvPicPr>
          <p:cNvPr id="2" name="Imagen 1">
            <a:extLst>
              <a:ext uri="{FF2B5EF4-FFF2-40B4-BE49-F238E27FC236}">
                <a16:creationId xmlns:a16="http://schemas.microsoft.com/office/drawing/2014/main" id="{D144FF6A-A1CF-C585-26DE-D36690F34E83}"/>
              </a:ext>
            </a:extLst>
          </p:cNvPr>
          <p:cNvPicPr>
            <a:picLocks noChangeAspect="1"/>
          </p:cNvPicPr>
          <p:nvPr/>
        </p:nvPicPr>
        <p:blipFill>
          <a:blip r:embed="rId3"/>
          <a:stretch>
            <a:fillRect/>
          </a:stretch>
        </p:blipFill>
        <p:spPr>
          <a:xfrm>
            <a:off x="283819" y="132041"/>
            <a:ext cx="2809875" cy="600075"/>
          </a:xfrm>
          <a:prstGeom prst="rect">
            <a:avLst/>
          </a:prstGeom>
        </p:spPr>
      </p:pic>
      <p:pic>
        <p:nvPicPr>
          <p:cNvPr id="5" name="Imagen 4">
            <a:extLst>
              <a:ext uri="{FF2B5EF4-FFF2-40B4-BE49-F238E27FC236}">
                <a16:creationId xmlns:a16="http://schemas.microsoft.com/office/drawing/2014/main" id="{D96D8FF0-32D0-E90E-6F42-842BA7167200}"/>
              </a:ext>
            </a:extLst>
          </p:cNvPr>
          <p:cNvPicPr>
            <a:picLocks noChangeAspect="1"/>
          </p:cNvPicPr>
          <p:nvPr/>
        </p:nvPicPr>
        <p:blipFill>
          <a:blip r:embed="rId4"/>
          <a:stretch>
            <a:fillRect/>
          </a:stretch>
        </p:blipFill>
        <p:spPr>
          <a:xfrm>
            <a:off x="3562408" y="1444215"/>
            <a:ext cx="5067184" cy="5273577"/>
          </a:xfrm>
          <a:prstGeom prst="rect">
            <a:avLst/>
          </a:prstGeom>
        </p:spPr>
      </p:pic>
    </p:spTree>
    <p:extLst>
      <p:ext uri="{BB962C8B-B14F-4D97-AF65-F5344CB8AC3E}">
        <p14:creationId xmlns:p14="http://schemas.microsoft.com/office/powerpoint/2010/main" val="2712994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6940257-00F2-6B73-70C7-432CAA9F4F89}"/>
              </a:ext>
            </a:extLst>
          </p:cNvPr>
          <p:cNvSpPr>
            <a:spLocks noGrp="1"/>
          </p:cNvSpPr>
          <p:nvPr>
            <p:ph type="ctrTitle"/>
          </p:nvPr>
        </p:nvSpPr>
        <p:spPr>
          <a:xfrm>
            <a:off x="795395" y="1833126"/>
            <a:ext cx="8550292" cy="2202020"/>
          </a:xfrm>
        </p:spPr>
        <p:txBody>
          <a:bodyPr>
            <a:noAutofit/>
          </a:bodyPr>
          <a:lstStyle/>
          <a:p>
            <a:r>
              <a:rPr lang="es-MX" sz="5400" dirty="0">
                <a:solidFill>
                  <a:srgbClr val="1F2858"/>
                </a:solidFill>
                <a:latin typeface="HendersonSansW00-BasicLight" panose="02000505030000020004" pitchFamily="2" charset="0"/>
              </a:rPr>
              <a:t>Distrito de Riego Arenal Tempisque</a:t>
            </a:r>
            <a:br>
              <a:rPr lang="es-CR" sz="1800" dirty="0">
                <a:effectLst/>
                <a:latin typeface="Calibri" panose="020F0502020204030204" pitchFamily="34" charset="0"/>
                <a:ea typeface="Times New Roman" panose="02020603050405020304" pitchFamily="18" charset="0"/>
                <a:cs typeface="Times New Roman" panose="02020603050405020304" pitchFamily="18" charset="0"/>
              </a:rPr>
            </a:br>
            <a:r>
              <a:rPr lang="es-MX" sz="5400" dirty="0">
                <a:solidFill>
                  <a:srgbClr val="1F2858"/>
                </a:solidFill>
                <a:latin typeface="HendersonSansW00-BasicLight" panose="02000505030000020004" pitchFamily="2" charset="0"/>
              </a:rPr>
              <a:t>(SENARA-</a:t>
            </a:r>
            <a:r>
              <a:rPr lang="es-ES" sz="5400" dirty="0">
                <a:solidFill>
                  <a:srgbClr val="1F2858"/>
                </a:solidFill>
                <a:latin typeface="HendersonSansW00-BasicLight" panose="02000505030000020004" pitchFamily="2" charset="0"/>
              </a:rPr>
              <a:t>DRAT</a:t>
            </a:r>
            <a:r>
              <a:rPr lang="es-MX" sz="5400" dirty="0">
                <a:solidFill>
                  <a:srgbClr val="1F2858"/>
                </a:solidFill>
                <a:latin typeface="HendersonSansW00-BasicLight" panose="02000505030000020004" pitchFamily="2" charset="0"/>
              </a:rPr>
              <a:t>)</a:t>
            </a:r>
            <a:endParaRPr lang="es-CR" sz="5400" dirty="0">
              <a:solidFill>
                <a:srgbClr val="1F2858"/>
              </a:solidFill>
              <a:latin typeface="HendersonSansW00-BasicLight" panose="02000505030000020004" pitchFamily="2" charset="0"/>
            </a:endParaRPr>
          </a:p>
        </p:txBody>
      </p:sp>
      <p:sp>
        <p:nvSpPr>
          <p:cNvPr id="3" name="Subtítulo 2">
            <a:extLst>
              <a:ext uri="{FF2B5EF4-FFF2-40B4-BE49-F238E27FC236}">
                <a16:creationId xmlns:a16="http://schemas.microsoft.com/office/drawing/2014/main" id="{5FE63B8D-6F70-6592-6588-50D7300D8D4A}"/>
              </a:ext>
            </a:extLst>
          </p:cNvPr>
          <p:cNvSpPr>
            <a:spLocks noGrp="1"/>
          </p:cNvSpPr>
          <p:nvPr>
            <p:ph type="subTitle" idx="1"/>
          </p:nvPr>
        </p:nvSpPr>
        <p:spPr>
          <a:xfrm>
            <a:off x="974029" y="4261106"/>
            <a:ext cx="8193024" cy="940049"/>
          </a:xfrm>
        </p:spPr>
        <p:txBody>
          <a:bodyPr>
            <a:normAutofit fontScale="25000" lnSpcReduction="20000"/>
          </a:bodyPr>
          <a:lstStyle/>
          <a:p>
            <a:pPr algn="l">
              <a:lnSpc>
                <a:spcPct val="120000"/>
              </a:lnSpc>
            </a:pPr>
            <a:r>
              <a:rPr lang="es-ES" sz="8000" dirty="0">
                <a:solidFill>
                  <a:srgbClr val="1F2858"/>
                </a:solidFill>
                <a:latin typeface="HendersonSansW00-BasicBold" panose="02000505030000020004" pitchFamily="2" charset="0"/>
              </a:rPr>
              <a:t>Estados Financieros y Opini</a:t>
            </a:r>
            <a:r>
              <a:rPr lang="es-CR" sz="8000" dirty="0">
                <a:solidFill>
                  <a:srgbClr val="1F2858"/>
                </a:solidFill>
                <a:latin typeface="HendersonSansW00-BasicBold" panose="02000505030000020004" pitchFamily="2" charset="0"/>
              </a:rPr>
              <a:t>ón de los Auditores Independientes al 31 de diciembre de </a:t>
            </a:r>
            <a:r>
              <a:rPr lang="es-ES" sz="8000" dirty="0">
                <a:solidFill>
                  <a:srgbClr val="1F2858"/>
                </a:solidFill>
                <a:latin typeface="HendersonSansW00-BasicBold" panose="02000505030000020004" pitchFamily="2" charset="0"/>
              </a:rPr>
              <a:t>2023 (con cifras comparativas al 31 de diciembre de 2022)</a:t>
            </a:r>
            <a:endParaRPr lang="es-CR" sz="8000" dirty="0">
              <a:solidFill>
                <a:srgbClr val="1F2858"/>
              </a:solidFill>
              <a:latin typeface="HendersonSansW00-BasicBold" panose="02000505030000020004" pitchFamily="2" charset="0"/>
            </a:endParaRPr>
          </a:p>
          <a:p>
            <a:pPr algn="l"/>
            <a:endParaRPr lang="es-CR" sz="8000" dirty="0">
              <a:solidFill>
                <a:srgbClr val="1F2858"/>
              </a:solidFill>
              <a:latin typeface="HendersonSansW00-BasicBold" panose="02000505030000020004" pitchFamily="2" charset="0"/>
            </a:endParaRPr>
          </a:p>
        </p:txBody>
      </p:sp>
      <p:cxnSp>
        <p:nvCxnSpPr>
          <p:cNvPr id="9" name="Conector recto 8">
            <a:extLst>
              <a:ext uri="{FF2B5EF4-FFF2-40B4-BE49-F238E27FC236}">
                <a16:creationId xmlns:a16="http://schemas.microsoft.com/office/drawing/2014/main" id="{0BF7F706-2F8A-2A1B-C74C-6FED82FDC6E0}"/>
              </a:ext>
            </a:extLst>
          </p:cNvPr>
          <p:cNvCxnSpPr>
            <a:cxnSpLocks/>
          </p:cNvCxnSpPr>
          <p:nvPr/>
        </p:nvCxnSpPr>
        <p:spPr>
          <a:xfrm>
            <a:off x="795395" y="4051745"/>
            <a:ext cx="8631151" cy="0"/>
          </a:xfrm>
          <a:prstGeom prst="line">
            <a:avLst/>
          </a:prstGeom>
          <a:ln>
            <a:solidFill>
              <a:srgbClr val="CFAC65"/>
            </a:solidFill>
          </a:ln>
        </p:spPr>
        <p:style>
          <a:lnRef idx="1">
            <a:schemeClr val="accent1"/>
          </a:lnRef>
          <a:fillRef idx="0">
            <a:schemeClr val="accent1"/>
          </a:fillRef>
          <a:effectRef idx="0">
            <a:schemeClr val="accent1"/>
          </a:effectRef>
          <a:fontRef idx="minor">
            <a:schemeClr val="tx1"/>
          </a:fontRef>
        </p:style>
      </p:cxnSp>
      <p:pic>
        <p:nvPicPr>
          <p:cNvPr id="6" name="Gráfico 5">
            <a:extLst>
              <a:ext uri="{FF2B5EF4-FFF2-40B4-BE49-F238E27FC236}">
                <a16:creationId xmlns:a16="http://schemas.microsoft.com/office/drawing/2014/main" id="{CF2E9988-86A1-9394-4F6F-36700F3D7F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3840" y="525619"/>
            <a:ext cx="3847360" cy="4149917"/>
          </a:xfrm>
          <a:prstGeom prst="rect">
            <a:avLst/>
          </a:prstGeom>
        </p:spPr>
      </p:pic>
      <p:pic>
        <p:nvPicPr>
          <p:cNvPr id="5" name="Imagen 4">
            <a:extLst>
              <a:ext uri="{FF2B5EF4-FFF2-40B4-BE49-F238E27FC236}">
                <a16:creationId xmlns:a16="http://schemas.microsoft.com/office/drawing/2014/main" id="{14C62C41-846F-8FB6-64FA-1506F1C366D1}"/>
              </a:ext>
            </a:extLst>
          </p:cNvPr>
          <p:cNvPicPr>
            <a:picLocks noChangeAspect="1"/>
          </p:cNvPicPr>
          <p:nvPr/>
        </p:nvPicPr>
        <p:blipFill>
          <a:blip r:embed="rId5"/>
          <a:stretch>
            <a:fillRect/>
          </a:stretch>
        </p:blipFill>
        <p:spPr>
          <a:xfrm>
            <a:off x="283819" y="132041"/>
            <a:ext cx="2809875" cy="600075"/>
          </a:xfrm>
          <a:prstGeom prst="rect">
            <a:avLst/>
          </a:prstGeom>
        </p:spPr>
      </p:pic>
    </p:spTree>
    <p:extLst>
      <p:ext uri="{BB962C8B-B14F-4D97-AF65-F5344CB8AC3E}">
        <p14:creationId xmlns:p14="http://schemas.microsoft.com/office/powerpoint/2010/main" val="1460241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6940257-00F2-6B73-70C7-432CAA9F4F89}"/>
              </a:ext>
            </a:extLst>
          </p:cNvPr>
          <p:cNvSpPr>
            <a:spLocks noGrp="1"/>
          </p:cNvSpPr>
          <p:nvPr>
            <p:ph type="ctrTitle"/>
          </p:nvPr>
        </p:nvSpPr>
        <p:spPr>
          <a:xfrm>
            <a:off x="1278168" y="2479549"/>
            <a:ext cx="5702181" cy="1293958"/>
          </a:xfrm>
        </p:spPr>
        <p:txBody>
          <a:bodyPr>
            <a:noAutofit/>
          </a:bodyPr>
          <a:lstStyle/>
          <a:p>
            <a:pPr>
              <a:lnSpc>
                <a:spcPct val="100000"/>
              </a:lnSpc>
              <a:tabLst>
                <a:tab pos="-640080" algn="l"/>
              </a:tabLst>
            </a:pPr>
            <a:r>
              <a:rPr lang="es-CR" sz="3200" b="1" dirty="0">
                <a:solidFill>
                  <a:srgbClr val="1F2858"/>
                </a:solidFill>
                <a:latin typeface="HendersonSansW00-BasicLight" panose="02000505030000020004" pitchFamily="2" charset="0"/>
              </a:rPr>
              <a:t>OPINIÓN DE LOS AUDITORES INDEPENDIENTES</a:t>
            </a:r>
            <a:endParaRPr lang="es-CR" sz="5400" b="1" dirty="0">
              <a:solidFill>
                <a:srgbClr val="1F2858"/>
              </a:solidFill>
              <a:latin typeface="HendersonSansW00-BasicLight" panose="02000505030000020004" pitchFamily="2" charset="0"/>
            </a:endParaRPr>
          </a:p>
        </p:txBody>
      </p:sp>
      <p:cxnSp>
        <p:nvCxnSpPr>
          <p:cNvPr id="9" name="Conector recto 8">
            <a:extLst>
              <a:ext uri="{FF2B5EF4-FFF2-40B4-BE49-F238E27FC236}">
                <a16:creationId xmlns:a16="http://schemas.microsoft.com/office/drawing/2014/main" id="{0BF7F706-2F8A-2A1B-C74C-6FED82FDC6E0}"/>
              </a:ext>
            </a:extLst>
          </p:cNvPr>
          <p:cNvCxnSpPr>
            <a:cxnSpLocks/>
          </p:cNvCxnSpPr>
          <p:nvPr/>
        </p:nvCxnSpPr>
        <p:spPr>
          <a:xfrm>
            <a:off x="1278168" y="4577251"/>
            <a:ext cx="8631151" cy="0"/>
          </a:xfrm>
          <a:prstGeom prst="line">
            <a:avLst/>
          </a:prstGeom>
          <a:ln>
            <a:solidFill>
              <a:srgbClr val="CFAC65"/>
            </a:solidFill>
          </a:ln>
        </p:spPr>
        <p:style>
          <a:lnRef idx="1">
            <a:schemeClr val="accent1"/>
          </a:lnRef>
          <a:fillRef idx="0">
            <a:schemeClr val="accent1"/>
          </a:fillRef>
          <a:effectRef idx="0">
            <a:schemeClr val="accent1"/>
          </a:effectRef>
          <a:fontRef idx="minor">
            <a:schemeClr val="tx1"/>
          </a:fontRef>
        </p:style>
      </p:cxnSp>
      <p:pic>
        <p:nvPicPr>
          <p:cNvPr id="4" name="Google Shape;302;p20">
            <a:extLst>
              <a:ext uri="{FF2B5EF4-FFF2-40B4-BE49-F238E27FC236}">
                <a16:creationId xmlns:a16="http://schemas.microsoft.com/office/drawing/2014/main" id="{A972AA97-6507-2991-FCA8-53F4DD297197}"/>
              </a:ext>
            </a:extLst>
          </p:cNvPr>
          <p:cNvPicPr preferRelativeResize="0"/>
          <p:nvPr/>
        </p:nvPicPr>
        <p:blipFill>
          <a:blip r:embed="rId3">
            <a:extLst>
              <a:ext uri="{837473B0-CC2E-450A-ABE3-18F120FF3D39}">
                <a1611:picAttrSrcUrl xmlns:a1611="http://schemas.microsoft.com/office/drawing/2016/11/main" r:id="rId4"/>
              </a:ext>
            </a:extLst>
          </a:blip>
          <a:srcRect l="20000" r="20000"/>
          <a:stretch/>
        </p:blipFill>
        <p:spPr>
          <a:xfrm>
            <a:off x="7583424" y="662598"/>
            <a:ext cx="4097700" cy="4097700"/>
          </a:xfrm>
          <a:prstGeom prst="diamond">
            <a:avLst/>
          </a:prstGeom>
          <a:noFill/>
          <a:ln>
            <a:noFill/>
          </a:ln>
        </p:spPr>
      </p:pic>
      <p:pic>
        <p:nvPicPr>
          <p:cNvPr id="5" name="Imagen 4">
            <a:extLst>
              <a:ext uri="{FF2B5EF4-FFF2-40B4-BE49-F238E27FC236}">
                <a16:creationId xmlns:a16="http://schemas.microsoft.com/office/drawing/2014/main" id="{E416FFD6-D4F6-6F12-0B35-61673CCE23BD}"/>
              </a:ext>
            </a:extLst>
          </p:cNvPr>
          <p:cNvPicPr>
            <a:picLocks noChangeAspect="1"/>
          </p:cNvPicPr>
          <p:nvPr/>
        </p:nvPicPr>
        <p:blipFill>
          <a:blip r:embed="rId5"/>
          <a:stretch>
            <a:fillRect/>
          </a:stretch>
        </p:blipFill>
        <p:spPr>
          <a:xfrm>
            <a:off x="283819" y="132041"/>
            <a:ext cx="2809875" cy="600075"/>
          </a:xfrm>
          <a:prstGeom prst="rect">
            <a:avLst/>
          </a:prstGeom>
        </p:spPr>
      </p:pic>
    </p:spTree>
    <p:extLst>
      <p:ext uri="{BB962C8B-B14F-4D97-AF65-F5344CB8AC3E}">
        <p14:creationId xmlns:p14="http://schemas.microsoft.com/office/powerpoint/2010/main" val="523568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Google Shape;193;p12">
            <a:extLst>
              <a:ext uri="{FF2B5EF4-FFF2-40B4-BE49-F238E27FC236}">
                <a16:creationId xmlns:a16="http://schemas.microsoft.com/office/drawing/2014/main" id="{81E70943-E96B-946D-C472-D0D50A124973}"/>
              </a:ext>
            </a:extLst>
          </p:cNvPr>
          <p:cNvSpPr txBox="1">
            <a:spLocks/>
          </p:cNvSpPr>
          <p:nvPr/>
        </p:nvSpPr>
        <p:spPr>
          <a:xfrm>
            <a:off x="1068945" y="732117"/>
            <a:ext cx="10225827" cy="5810352"/>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Aft>
                <a:spcPts val="1000"/>
              </a:spcAft>
              <a:tabLst>
                <a:tab pos="1170305" algn="l"/>
              </a:tabLst>
            </a:pPr>
            <a:r>
              <a:rPr lang="es-CR" sz="1400" b="1" i="1" spc="-15" dirty="0">
                <a:solidFill>
                  <a:schemeClr val="accent5">
                    <a:lumMod val="50000"/>
                  </a:schemeClr>
                </a:solidFill>
                <a:latin typeface="Arial Narrow" panose="020B0606020202030204" pitchFamily="34" charset="0"/>
              </a:rPr>
              <a:t>Señores</a:t>
            </a:r>
          </a:p>
          <a:p>
            <a:pPr algn="just">
              <a:lnSpc>
                <a:spcPct val="100000"/>
              </a:lnSpc>
              <a:spcBef>
                <a:spcPts val="0"/>
              </a:spcBef>
              <a:tabLst>
                <a:tab pos="1170305" algn="l"/>
              </a:tabLst>
            </a:pPr>
            <a:r>
              <a:rPr lang="es-CR" sz="1400" b="1" i="1" spc="-15" dirty="0">
                <a:solidFill>
                  <a:schemeClr val="accent5">
                    <a:lumMod val="50000"/>
                  </a:schemeClr>
                </a:solidFill>
                <a:latin typeface="Arial Narrow" panose="020B0606020202030204" pitchFamily="34" charset="0"/>
              </a:rPr>
              <a:t>Junta Directiva del Servicio Nacional de Aguas Subterráneas, Riego y Avenamiento (SENARA)</a:t>
            </a:r>
          </a:p>
          <a:p>
            <a:pPr algn="just">
              <a:lnSpc>
                <a:spcPct val="100000"/>
              </a:lnSpc>
              <a:spcBef>
                <a:spcPts val="0"/>
              </a:spcBef>
              <a:tabLst>
                <a:tab pos="1170305" algn="l"/>
              </a:tabLst>
            </a:pPr>
            <a:endParaRPr lang="es-CR" sz="1400" b="1" i="1" spc="-15" dirty="0">
              <a:solidFill>
                <a:schemeClr val="accent5">
                  <a:lumMod val="50000"/>
                </a:schemeClr>
              </a:solidFill>
              <a:latin typeface="Arial Narrow" panose="020B0606020202030204" pitchFamily="34" charset="0"/>
            </a:endParaRPr>
          </a:p>
          <a:p>
            <a:pPr algn="just">
              <a:lnSpc>
                <a:spcPct val="150000"/>
              </a:lnSpc>
              <a:spcBef>
                <a:spcPts val="0"/>
              </a:spcBef>
              <a:tabLst>
                <a:tab pos="1170305" algn="l"/>
              </a:tabLst>
            </a:pPr>
            <a:r>
              <a:rPr lang="es-ES" sz="1400" spc="-15" dirty="0">
                <a:solidFill>
                  <a:schemeClr val="accent5">
                    <a:lumMod val="50000"/>
                  </a:schemeClr>
                </a:solidFill>
                <a:latin typeface="Arial Narrow" panose="020B0606020202030204" pitchFamily="34" charset="0"/>
              </a:rPr>
              <a:t>Hemos efectuado las auditorías de los estados financieros que se acompañan del </a:t>
            </a:r>
            <a:r>
              <a:rPr lang="es-ES" sz="1400" b="1" spc="-15" dirty="0">
                <a:solidFill>
                  <a:schemeClr val="accent5">
                    <a:lumMod val="50000"/>
                  </a:schemeClr>
                </a:solidFill>
                <a:latin typeface="Arial Narrow" panose="020B0606020202030204" pitchFamily="34" charset="0"/>
              </a:rPr>
              <a:t>Distrito de Riego Arenal Tempisque (DRAT), </a:t>
            </a:r>
            <a:r>
              <a:rPr lang="es-ES" sz="1400" spc="-15" dirty="0">
                <a:solidFill>
                  <a:schemeClr val="accent5">
                    <a:lumMod val="50000"/>
                  </a:schemeClr>
                </a:solidFill>
                <a:latin typeface="Arial Narrow" panose="020B0606020202030204" pitchFamily="34" charset="0"/>
              </a:rPr>
              <a:t>los cuales comprenden el estado de situación financiera al 31 de diciembre de 2023</a:t>
            </a:r>
            <a:r>
              <a:rPr lang="es-CR" sz="1400" spc="-15" dirty="0">
                <a:solidFill>
                  <a:schemeClr val="accent5">
                    <a:lumMod val="50000"/>
                  </a:schemeClr>
                </a:solidFill>
                <a:latin typeface="Arial Narrow" panose="020B0606020202030204" pitchFamily="34" charset="0"/>
              </a:rPr>
              <a:t>; y </a:t>
            </a:r>
            <a:r>
              <a:rPr lang="es-ES" sz="1400" spc="-15" dirty="0">
                <a:solidFill>
                  <a:schemeClr val="accent5">
                    <a:lumMod val="50000"/>
                  </a:schemeClr>
                </a:solidFill>
                <a:latin typeface="Arial Narrow" panose="020B0606020202030204" pitchFamily="34" charset="0"/>
              </a:rPr>
              <a:t>el estado de rendimientos financieros.</a:t>
            </a:r>
          </a:p>
          <a:p>
            <a:pPr algn="just">
              <a:lnSpc>
                <a:spcPct val="150000"/>
              </a:lnSpc>
              <a:spcBef>
                <a:spcPts val="0"/>
              </a:spcBef>
              <a:tabLst>
                <a:tab pos="1170305" algn="l"/>
              </a:tabLst>
            </a:pPr>
            <a:endParaRPr lang="es-CR" sz="1400" spc="-15" dirty="0">
              <a:solidFill>
                <a:schemeClr val="accent5">
                  <a:lumMod val="50000"/>
                </a:schemeClr>
              </a:solidFill>
              <a:latin typeface="Arial Narrow" panose="020B0606020202030204" pitchFamily="34" charset="0"/>
            </a:endParaRPr>
          </a:p>
          <a:p>
            <a:pPr algn="just">
              <a:lnSpc>
                <a:spcPct val="150000"/>
              </a:lnSpc>
              <a:spcBef>
                <a:spcPts val="0"/>
              </a:spcBef>
              <a:tabLst>
                <a:tab pos="1170305" algn="l"/>
              </a:tabLst>
            </a:pPr>
            <a:r>
              <a:rPr lang="es-ES" sz="1400" b="1" spc="-15" dirty="0">
                <a:solidFill>
                  <a:schemeClr val="accent5">
                    <a:lumMod val="50000"/>
                  </a:schemeClr>
                </a:solidFill>
                <a:latin typeface="Arial Narrow" panose="020B0606020202030204" pitchFamily="34" charset="0"/>
              </a:rPr>
              <a:t>Opinión con Salvedades</a:t>
            </a:r>
            <a:endParaRPr lang="es-CR" sz="1400" b="1" spc="-15" dirty="0">
              <a:solidFill>
                <a:schemeClr val="accent5">
                  <a:lumMod val="50000"/>
                </a:schemeClr>
              </a:solidFill>
              <a:latin typeface="Arial Narrow" panose="020B0606020202030204" pitchFamily="34" charset="0"/>
            </a:endParaRPr>
          </a:p>
          <a:p>
            <a:pPr algn="just">
              <a:lnSpc>
                <a:spcPct val="150000"/>
              </a:lnSpc>
              <a:spcAft>
                <a:spcPts val="1000"/>
              </a:spcAft>
              <a:tabLst>
                <a:tab pos="1170305" algn="l"/>
              </a:tabLst>
            </a:pPr>
            <a:r>
              <a:rPr lang="es-ES" sz="1400" spc="-15" dirty="0">
                <a:solidFill>
                  <a:schemeClr val="accent5">
                    <a:lumMod val="50000"/>
                  </a:schemeClr>
                </a:solidFill>
                <a:latin typeface="Arial Narrow" panose="020B0606020202030204" pitchFamily="34" charset="0"/>
              </a:rPr>
              <a:t>En nuestra opinión, excepto por los posibles efectos de lo comentado en el párrafo de sección “Bases para la Opinión Calificada”, los estados financieros antes mencionados presentan razonablemente en todos los aspectos importantes, la situación financiera del </a:t>
            </a:r>
            <a:r>
              <a:rPr lang="es-ES" sz="1400" b="1" spc="-15" dirty="0">
                <a:solidFill>
                  <a:schemeClr val="accent5">
                    <a:lumMod val="50000"/>
                  </a:schemeClr>
                </a:solidFill>
                <a:latin typeface="Arial Narrow" panose="020B0606020202030204" pitchFamily="34" charset="0"/>
              </a:rPr>
              <a:t>Distrito de Riego Arenal Tempisque (DRAT) </a:t>
            </a:r>
            <a:r>
              <a:rPr lang="es-ES" sz="1400" spc="-15" dirty="0">
                <a:solidFill>
                  <a:schemeClr val="accent5">
                    <a:lumMod val="50000"/>
                  </a:schemeClr>
                </a:solidFill>
                <a:latin typeface="Arial Narrow" panose="020B0606020202030204" pitchFamily="34" charset="0"/>
              </a:rPr>
              <a:t>al 31 de diciembre de 2023, así como sus rendimientos financieros, variaciones en el patrimonio y flujos de efectivo correspondientes a los ejercicios terminados en dichas fechas, de conformidad con la base contable que se resume en la nota 1 a los estados financieros.</a:t>
            </a:r>
            <a:endParaRPr lang="es-CR" sz="1400" spc="-15" dirty="0">
              <a:solidFill>
                <a:schemeClr val="accent5">
                  <a:lumMod val="50000"/>
                </a:schemeClr>
              </a:solidFill>
              <a:latin typeface="Arial Narrow" panose="020B0606020202030204" pitchFamily="34" charset="0"/>
            </a:endParaRPr>
          </a:p>
          <a:p>
            <a:pPr algn="just">
              <a:lnSpc>
                <a:spcPct val="150000"/>
              </a:lnSpc>
            </a:pPr>
            <a:r>
              <a:rPr lang="es-ES" sz="1400" b="1" spc="-15" dirty="0">
                <a:solidFill>
                  <a:schemeClr val="accent5">
                    <a:lumMod val="50000"/>
                  </a:schemeClr>
                </a:solidFill>
                <a:latin typeface="Arial Narrow" panose="020B0606020202030204" pitchFamily="34" charset="0"/>
              </a:rPr>
              <a:t>Fundamento de la opinión</a:t>
            </a:r>
          </a:p>
          <a:p>
            <a:pPr marL="342900" indent="-342900" algn="just">
              <a:lnSpc>
                <a:spcPct val="150000"/>
              </a:lnSpc>
              <a:buFont typeface="+mj-lt"/>
              <a:buAutoNum type="arabicPeriod"/>
            </a:pPr>
            <a:r>
              <a:rPr lang="es-CR" sz="1400" spc="-15" dirty="0">
                <a:solidFill>
                  <a:schemeClr val="accent5">
                    <a:lumMod val="50000"/>
                  </a:schemeClr>
                </a:solidFill>
                <a:latin typeface="Arial Narrow" panose="020B0606020202030204" pitchFamily="34" charset="0"/>
              </a:rPr>
              <a:t>No se nos suministró el estudio actualizado que concilie el registro auxiliar de la cuenta terrenos con los datos del Registro Nacional, que nos permitiera satisfacernos del correcto registro contable de todos los terrenos propiedad de la Institución. Asimismo, el registro auxiliar del sistema carece de los respectivos números de plano. Consecuentemente desconocemos cualquier ajuste o revelación que sea necesario realizar de habérsenos suministrado dicha información. </a:t>
            </a:r>
          </a:p>
          <a:p>
            <a:pPr algn="just">
              <a:lnSpc>
                <a:spcPct val="100000"/>
              </a:lnSpc>
            </a:pPr>
            <a:endParaRPr lang="es-CR" sz="1400" b="1" spc="-15" dirty="0">
              <a:solidFill>
                <a:schemeClr val="accent5">
                  <a:lumMod val="50000"/>
                </a:schemeClr>
              </a:solidFill>
              <a:latin typeface="Arial Narrow" panose="020B0606020202030204" pitchFamily="34" charset="0"/>
            </a:endParaRPr>
          </a:p>
          <a:p>
            <a:pPr algn="just">
              <a:lnSpc>
                <a:spcPct val="100000"/>
              </a:lnSpc>
            </a:pPr>
            <a:endParaRPr lang="es-CR" sz="1400" spc="-15" dirty="0">
              <a:solidFill>
                <a:schemeClr val="accent5">
                  <a:lumMod val="50000"/>
                </a:schemeClr>
              </a:solidFill>
              <a:latin typeface="Arial Narrow" panose="020B0606020202030204" pitchFamily="34" charset="0"/>
            </a:endParaRPr>
          </a:p>
          <a:p>
            <a:pPr algn="just">
              <a:lnSpc>
                <a:spcPct val="150000"/>
              </a:lnSpc>
            </a:pPr>
            <a:endParaRPr lang="es-CR" sz="1400" spc="-15" dirty="0">
              <a:solidFill>
                <a:schemeClr val="accent5">
                  <a:lumMod val="50000"/>
                </a:schemeClr>
              </a:solidFill>
              <a:latin typeface="Arial Narrow" panose="020B0606020202030204" pitchFamily="34" charset="0"/>
            </a:endParaRPr>
          </a:p>
          <a:p>
            <a:pPr algn="just">
              <a:lnSpc>
                <a:spcPct val="150000"/>
              </a:lnSpc>
            </a:pPr>
            <a:endParaRPr lang="es-CR" sz="1400" b="1" i="1" spc="-15" dirty="0">
              <a:solidFill>
                <a:schemeClr val="accent5">
                  <a:lumMod val="50000"/>
                </a:schemeClr>
              </a:solidFill>
              <a:latin typeface="Arial Narrow" panose="020B0606020202030204" pitchFamily="34" charset="0"/>
            </a:endParaRPr>
          </a:p>
        </p:txBody>
      </p:sp>
      <p:pic>
        <p:nvPicPr>
          <p:cNvPr id="3" name="Imagen 2">
            <a:extLst>
              <a:ext uri="{FF2B5EF4-FFF2-40B4-BE49-F238E27FC236}">
                <a16:creationId xmlns:a16="http://schemas.microsoft.com/office/drawing/2014/main" id="{1EC5DFB6-0031-D3C6-1C05-12C48D2728F9}"/>
              </a:ext>
            </a:extLst>
          </p:cNvPr>
          <p:cNvPicPr>
            <a:picLocks noChangeAspect="1"/>
          </p:cNvPicPr>
          <p:nvPr/>
        </p:nvPicPr>
        <p:blipFill>
          <a:blip r:embed="rId3"/>
          <a:stretch>
            <a:fillRect/>
          </a:stretch>
        </p:blipFill>
        <p:spPr>
          <a:xfrm>
            <a:off x="283819" y="132041"/>
            <a:ext cx="2809875" cy="600075"/>
          </a:xfrm>
          <a:prstGeom prst="rect">
            <a:avLst/>
          </a:prstGeom>
        </p:spPr>
      </p:pic>
    </p:spTree>
    <p:extLst>
      <p:ext uri="{BB962C8B-B14F-4D97-AF65-F5344CB8AC3E}">
        <p14:creationId xmlns:p14="http://schemas.microsoft.com/office/powerpoint/2010/main" val="133110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6940257-00F2-6B73-70C7-432CAA9F4F89}"/>
              </a:ext>
            </a:extLst>
          </p:cNvPr>
          <p:cNvSpPr>
            <a:spLocks noGrp="1"/>
          </p:cNvSpPr>
          <p:nvPr>
            <p:ph type="ctrTitle"/>
          </p:nvPr>
        </p:nvSpPr>
        <p:spPr>
          <a:xfrm>
            <a:off x="1921024" y="1779675"/>
            <a:ext cx="7976103" cy="2202020"/>
          </a:xfrm>
        </p:spPr>
        <p:txBody>
          <a:bodyPr>
            <a:noAutofit/>
          </a:bodyPr>
          <a:lstStyle/>
          <a:p>
            <a:r>
              <a:rPr lang="es-ES" sz="6000" dirty="0">
                <a:solidFill>
                  <a:srgbClr val="1F2858"/>
                </a:solidFill>
                <a:latin typeface="HendersonSansW00-BasicLight" panose="02000505030000020004" pitchFamily="2" charset="0"/>
              </a:rPr>
              <a:t>Opinión de los Auditores Independientes </a:t>
            </a:r>
            <a:endParaRPr lang="es-CR" dirty="0">
              <a:solidFill>
                <a:srgbClr val="1F2858"/>
              </a:solidFill>
              <a:latin typeface="HendersonSansW00-BasicLight" panose="02000505030000020004" pitchFamily="2" charset="0"/>
            </a:endParaRPr>
          </a:p>
        </p:txBody>
      </p:sp>
      <p:cxnSp>
        <p:nvCxnSpPr>
          <p:cNvPr id="9" name="Conector recto 8">
            <a:extLst>
              <a:ext uri="{FF2B5EF4-FFF2-40B4-BE49-F238E27FC236}">
                <a16:creationId xmlns:a16="http://schemas.microsoft.com/office/drawing/2014/main" id="{0BF7F706-2F8A-2A1B-C74C-6FED82FDC6E0}"/>
              </a:ext>
            </a:extLst>
          </p:cNvPr>
          <p:cNvCxnSpPr>
            <a:cxnSpLocks/>
          </p:cNvCxnSpPr>
          <p:nvPr/>
        </p:nvCxnSpPr>
        <p:spPr>
          <a:xfrm>
            <a:off x="1400088" y="4223683"/>
            <a:ext cx="8631151" cy="0"/>
          </a:xfrm>
          <a:prstGeom prst="line">
            <a:avLst/>
          </a:prstGeom>
          <a:ln>
            <a:solidFill>
              <a:srgbClr val="CFAC65"/>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7929CDBF-F0B9-DD8A-E134-9FC3533730AE}"/>
              </a:ext>
            </a:extLst>
          </p:cNvPr>
          <p:cNvPicPr>
            <a:picLocks noChangeAspect="1"/>
          </p:cNvPicPr>
          <p:nvPr/>
        </p:nvPicPr>
        <p:blipFill>
          <a:blip r:embed="rId3"/>
          <a:stretch>
            <a:fillRect/>
          </a:stretch>
        </p:blipFill>
        <p:spPr>
          <a:xfrm>
            <a:off x="283819" y="132041"/>
            <a:ext cx="2809875" cy="600075"/>
          </a:xfrm>
          <a:prstGeom prst="rect">
            <a:avLst/>
          </a:prstGeom>
        </p:spPr>
      </p:pic>
    </p:spTree>
    <p:extLst>
      <p:ext uri="{BB962C8B-B14F-4D97-AF65-F5344CB8AC3E}">
        <p14:creationId xmlns:p14="http://schemas.microsoft.com/office/powerpoint/2010/main" val="266556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Google Shape;193;p12">
            <a:extLst>
              <a:ext uri="{FF2B5EF4-FFF2-40B4-BE49-F238E27FC236}">
                <a16:creationId xmlns:a16="http://schemas.microsoft.com/office/drawing/2014/main" id="{81E70943-E96B-946D-C472-D0D50A124973}"/>
              </a:ext>
            </a:extLst>
          </p:cNvPr>
          <p:cNvSpPr txBox="1">
            <a:spLocks/>
          </p:cNvSpPr>
          <p:nvPr/>
        </p:nvSpPr>
        <p:spPr>
          <a:xfrm>
            <a:off x="939113" y="864157"/>
            <a:ext cx="10136717" cy="5678311"/>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spcAft>
                <a:spcPts val="1000"/>
              </a:spcAft>
              <a:tabLst>
                <a:tab pos="1170305" algn="l"/>
              </a:tabLst>
            </a:pPr>
            <a:r>
              <a:rPr lang="es-ES" sz="1400" spc="-15" dirty="0">
                <a:solidFill>
                  <a:schemeClr val="accent5">
                    <a:lumMod val="50000"/>
                  </a:schemeClr>
                </a:solidFill>
                <a:latin typeface="Arial Narrow" panose="020B0606020202030204" pitchFamily="34" charset="0"/>
              </a:rPr>
              <a:t>Hemos llevado a cabo nuestra auditoría de conformidad con las Normas Internacionales de Auditoría (NIA). Nuestras responsabilidades de acuerdo con dichas normas se describen más adelante en la sección Responsabilidades del auditor en relación con la auditoría de los estados financieros de nuestro informe. Somos independientes de la Institución de conformidad con el Código de Ética para Profesionales de la Contabilidad del Consejo de Normas Internacionales de Ética para Contadores (Código de Ética del IESBA), junto con los requerimientos de ética que son aplicables a nuestra auditoría de los estados financieros y hemos cumplido las demás responsabilidades de ética de conformidad con esos requerimientos y con el Código de Ética del IESBA. </a:t>
            </a:r>
            <a:endParaRPr lang="es-CR" sz="1400" spc="-15" dirty="0">
              <a:solidFill>
                <a:schemeClr val="accent5">
                  <a:lumMod val="50000"/>
                </a:schemeClr>
              </a:solidFill>
              <a:latin typeface="Arial Narrow" panose="020B0606020202030204" pitchFamily="34" charset="0"/>
            </a:endParaRPr>
          </a:p>
          <a:p>
            <a:pPr algn="just">
              <a:lnSpc>
                <a:spcPct val="150000"/>
              </a:lnSpc>
              <a:spcAft>
                <a:spcPts val="1000"/>
              </a:spcAft>
              <a:tabLst>
                <a:tab pos="1170305" algn="l"/>
              </a:tabLst>
            </a:pPr>
            <a:r>
              <a:rPr lang="es-ES" sz="1400" spc="-15" dirty="0">
                <a:solidFill>
                  <a:schemeClr val="accent5">
                    <a:lumMod val="50000"/>
                  </a:schemeClr>
                </a:solidFill>
                <a:latin typeface="Arial Narrow" panose="020B0606020202030204" pitchFamily="34" charset="0"/>
              </a:rPr>
              <a:t>Consideramos que la evidencia de auditoría que hemos obtenido proporciona una base suficiente y adecuada para nuestra opinión.</a:t>
            </a:r>
            <a:endParaRPr lang="es-CR" sz="1400" spc="-15" dirty="0">
              <a:solidFill>
                <a:schemeClr val="accent5">
                  <a:lumMod val="50000"/>
                </a:schemeClr>
              </a:solidFill>
              <a:latin typeface="Arial Narrow" panose="020B0606020202030204" pitchFamily="34" charset="0"/>
            </a:endParaRPr>
          </a:p>
          <a:p>
            <a:pPr algn="just">
              <a:lnSpc>
                <a:spcPct val="150000"/>
              </a:lnSpc>
              <a:spcAft>
                <a:spcPts val="1000"/>
              </a:spcAft>
              <a:tabLst>
                <a:tab pos="1170305" algn="l"/>
              </a:tabLst>
            </a:pPr>
            <a:r>
              <a:rPr lang="es-E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s-CR" sz="1400" b="1" spc="-15" dirty="0">
                <a:solidFill>
                  <a:schemeClr val="accent5">
                    <a:lumMod val="50000"/>
                  </a:schemeClr>
                </a:solidFill>
                <a:latin typeface="Arial Narrow" panose="020B0606020202030204" pitchFamily="34" charset="0"/>
              </a:rPr>
              <a:t>Asuntos Clave de la Auditoría</a:t>
            </a:r>
          </a:p>
          <a:p>
            <a:pPr algn="just">
              <a:lnSpc>
                <a:spcPct val="150000"/>
              </a:lnSpc>
              <a:spcAft>
                <a:spcPts val="1000"/>
              </a:spcAft>
              <a:tabLst>
                <a:tab pos="1170305" algn="l"/>
              </a:tabLst>
            </a:pPr>
            <a:r>
              <a:rPr lang="es-CR" sz="1400" spc="-15" dirty="0">
                <a:solidFill>
                  <a:schemeClr val="accent5">
                    <a:lumMod val="50000"/>
                  </a:schemeClr>
                </a:solidFill>
                <a:latin typeface="Arial Narrow" panose="020B0606020202030204" pitchFamily="34" charset="0"/>
              </a:rPr>
              <a:t>Los asuntos claves de auditoría son asuntos que, a nuestro juicio profesional, fueron los de mayor importancia en nuestra auditoría de los estados financieros del período actual. Estos asuntos fueron abordados en el contexto de nuestra auditoría de los estados financieros en su conjunto, y en la formación de nuestra opinión al respecto, y no proporcionamos una opinión por separado sobre dichos asuntos, hemos determinado que la cuestión descrita seguidamente es un asunto clave de auditoría que debemos de comunicar en nuestro informe.</a:t>
            </a:r>
          </a:p>
          <a:p>
            <a:pPr algn="just">
              <a:lnSpc>
                <a:spcPct val="115000"/>
              </a:lnSpc>
              <a:spcAft>
                <a:spcPts val="1000"/>
              </a:spcAft>
              <a:tabLst>
                <a:tab pos="1170305" algn="l"/>
              </a:tabLst>
            </a:pP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170305" algn="l"/>
              </a:tabLst>
            </a:pPr>
            <a:endParaRPr lang="es-CR" sz="1400" spc="-15" dirty="0">
              <a:solidFill>
                <a:schemeClr val="accent5">
                  <a:lumMod val="50000"/>
                </a:schemeClr>
              </a:solidFill>
              <a:latin typeface="Arial Narrow" panose="020B0606020202030204" pitchFamily="34" charset="0"/>
            </a:endParaRPr>
          </a:p>
          <a:p>
            <a:pPr algn="just">
              <a:lnSpc>
                <a:spcPct val="100000"/>
              </a:lnSpc>
            </a:pPr>
            <a:endParaRPr lang="es-CR" sz="1400" b="1" spc="-15" dirty="0">
              <a:solidFill>
                <a:schemeClr val="accent5">
                  <a:lumMod val="50000"/>
                </a:schemeClr>
              </a:solidFill>
              <a:latin typeface="Arial Narrow" panose="020B0606020202030204" pitchFamily="34" charset="0"/>
            </a:endParaRPr>
          </a:p>
          <a:p>
            <a:pPr algn="just">
              <a:lnSpc>
                <a:spcPct val="100000"/>
              </a:lnSpc>
            </a:pPr>
            <a:endParaRPr lang="es-CR" sz="1400" spc="-15" dirty="0">
              <a:solidFill>
                <a:schemeClr val="accent5">
                  <a:lumMod val="50000"/>
                </a:schemeClr>
              </a:solidFill>
              <a:latin typeface="Arial Narrow" panose="020B0606020202030204" pitchFamily="34" charset="0"/>
            </a:endParaRPr>
          </a:p>
          <a:p>
            <a:pPr algn="just">
              <a:lnSpc>
                <a:spcPct val="150000"/>
              </a:lnSpc>
            </a:pPr>
            <a:endParaRPr lang="es-CR" sz="1400" spc="-15" dirty="0">
              <a:solidFill>
                <a:schemeClr val="accent5">
                  <a:lumMod val="50000"/>
                </a:schemeClr>
              </a:solidFill>
              <a:latin typeface="Arial Narrow" panose="020B0606020202030204" pitchFamily="34" charset="0"/>
            </a:endParaRPr>
          </a:p>
          <a:p>
            <a:pPr algn="just">
              <a:lnSpc>
                <a:spcPct val="150000"/>
              </a:lnSpc>
            </a:pPr>
            <a:endParaRPr lang="es-CR" sz="1400" b="1" i="1" spc="-15" dirty="0">
              <a:solidFill>
                <a:schemeClr val="accent5">
                  <a:lumMod val="50000"/>
                </a:schemeClr>
              </a:solidFill>
              <a:latin typeface="Arial Narrow" panose="020B0606020202030204" pitchFamily="34" charset="0"/>
            </a:endParaRPr>
          </a:p>
        </p:txBody>
      </p:sp>
      <p:pic>
        <p:nvPicPr>
          <p:cNvPr id="3" name="Imagen 2">
            <a:extLst>
              <a:ext uri="{FF2B5EF4-FFF2-40B4-BE49-F238E27FC236}">
                <a16:creationId xmlns:a16="http://schemas.microsoft.com/office/drawing/2014/main" id="{1EC5DFB6-0031-D3C6-1C05-12C48D2728F9}"/>
              </a:ext>
            </a:extLst>
          </p:cNvPr>
          <p:cNvPicPr>
            <a:picLocks noChangeAspect="1"/>
          </p:cNvPicPr>
          <p:nvPr/>
        </p:nvPicPr>
        <p:blipFill>
          <a:blip r:embed="rId3"/>
          <a:stretch>
            <a:fillRect/>
          </a:stretch>
        </p:blipFill>
        <p:spPr>
          <a:xfrm>
            <a:off x="283819" y="132041"/>
            <a:ext cx="2809875" cy="600075"/>
          </a:xfrm>
          <a:prstGeom prst="rect">
            <a:avLst/>
          </a:prstGeom>
        </p:spPr>
      </p:pic>
    </p:spTree>
    <p:extLst>
      <p:ext uri="{BB962C8B-B14F-4D97-AF65-F5344CB8AC3E}">
        <p14:creationId xmlns:p14="http://schemas.microsoft.com/office/powerpoint/2010/main" val="3025724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descr="Forma">
            <a:extLst>
              <a:ext uri="{FF2B5EF4-FFF2-40B4-BE49-F238E27FC236}">
                <a16:creationId xmlns:a16="http://schemas.microsoft.com/office/drawing/2014/main" id="{93E9BD0D-0899-CF3C-AF86-928FE3296296}"/>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a:extLst>
              <a:ext uri="{FF2B5EF4-FFF2-40B4-BE49-F238E27FC236}">
                <a16:creationId xmlns:a16="http://schemas.microsoft.com/office/drawing/2014/main" id="{E6315E1A-F462-A78C-B412-1F14A00FDB90}"/>
              </a:ext>
            </a:extLst>
          </p:cNvPr>
          <p:cNvSpPr txBox="1">
            <a:spLocks/>
          </p:cNvSpPr>
          <p:nvPr/>
        </p:nvSpPr>
        <p:spPr>
          <a:xfrm>
            <a:off x="3655746" y="563556"/>
            <a:ext cx="4880508" cy="600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2600" b="1" u="sng" dirty="0">
                <a:solidFill>
                  <a:schemeClr val="accent1">
                    <a:lumMod val="75000"/>
                  </a:schemeClr>
                </a:solidFill>
                <a:latin typeface="Arial" panose="020B0604020202020204" pitchFamily="34" charset="0"/>
                <a:cs typeface="Arial" panose="020B0604020202020204" pitchFamily="34" charset="0"/>
              </a:rPr>
              <a:t>Asuntos Clave de la Auditoría</a:t>
            </a:r>
          </a:p>
        </p:txBody>
      </p:sp>
      <p:graphicFrame>
        <p:nvGraphicFramePr>
          <p:cNvPr id="6" name="Tabla 5">
            <a:extLst>
              <a:ext uri="{FF2B5EF4-FFF2-40B4-BE49-F238E27FC236}">
                <a16:creationId xmlns:a16="http://schemas.microsoft.com/office/drawing/2014/main" id="{ACC01BA8-7B0D-0ADA-A041-2C574EFAFAEE}"/>
              </a:ext>
            </a:extLst>
          </p:cNvPr>
          <p:cNvGraphicFramePr>
            <a:graphicFrameLocks noGrp="1"/>
          </p:cNvGraphicFramePr>
          <p:nvPr>
            <p:extLst>
              <p:ext uri="{D42A27DB-BD31-4B8C-83A1-F6EECF244321}">
                <p14:modId xmlns:p14="http://schemas.microsoft.com/office/powerpoint/2010/main" val="3705474319"/>
              </p:ext>
            </p:extLst>
          </p:nvPr>
        </p:nvGraphicFramePr>
        <p:xfrm>
          <a:off x="1287887" y="1403797"/>
          <a:ext cx="9839458" cy="3127310"/>
        </p:xfrm>
        <a:graphic>
          <a:graphicData uri="http://schemas.openxmlformats.org/drawingml/2006/table">
            <a:tbl>
              <a:tblPr firstRow="1" firstCol="1" bandRow="1"/>
              <a:tblGrid>
                <a:gridCol w="5115412">
                  <a:extLst>
                    <a:ext uri="{9D8B030D-6E8A-4147-A177-3AD203B41FA5}">
                      <a16:colId xmlns:a16="http://schemas.microsoft.com/office/drawing/2014/main" val="3301603828"/>
                    </a:ext>
                  </a:extLst>
                </a:gridCol>
                <a:gridCol w="4724046">
                  <a:extLst>
                    <a:ext uri="{9D8B030D-6E8A-4147-A177-3AD203B41FA5}">
                      <a16:colId xmlns:a16="http://schemas.microsoft.com/office/drawing/2014/main" val="2388640751"/>
                    </a:ext>
                  </a:extLst>
                </a:gridCol>
              </a:tblGrid>
              <a:tr h="248442">
                <a:tc>
                  <a:txBody>
                    <a:bodyPr/>
                    <a:lstStyle/>
                    <a:p>
                      <a:pPr algn="ctr">
                        <a:lnSpc>
                          <a:spcPct val="107000"/>
                        </a:lnSpc>
                      </a:pPr>
                      <a:r>
                        <a:rPr lang="es-CR" sz="1600" b="1" kern="100" dirty="0">
                          <a:solidFill>
                            <a:schemeClr val="bg1"/>
                          </a:solidFill>
                          <a:effectLst/>
                        </a:rPr>
                        <a:t>Asunto Clave</a:t>
                      </a:r>
                      <a:endParaRPr lang="es-CR"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04" marR="61604" marT="0" marB="0">
                    <a:solidFill>
                      <a:schemeClr val="accent1">
                        <a:lumMod val="75000"/>
                      </a:schemeClr>
                    </a:solidFill>
                  </a:tcPr>
                </a:tc>
                <a:tc>
                  <a:txBody>
                    <a:bodyPr/>
                    <a:lstStyle/>
                    <a:p>
                      <a:pPr algn="ctr">
                        <a:lnSpc>
                          <a:spcPct val="107000"/>
                        </a:lnSpc>
                      </a:pPr>
                      <a:r>
                        <a:rPr lang="es-CR" sz="1600" b="1" kern="100" dirty="0">
                          <a:solidFill>
                            <a:schemeClr val="bg1"/>
                          </a:solidFill>
                          <a:effectLst/>
                        </a:rPr>
                        <a:t>Enfoque de Auditoría Sobre Asunto Clave</a:t>
                      </a:r>
                      <a:endParaRPr lang="es-CR"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04" marR="61604" marT="0" marB="0">
                    <a:solidFill>
                      <a:schemeClr val="accent1">
                        <a:lumMod val="75000"/>
                      </a:schemeClr>
                    </a:solidFill>
                  </a:tcPr>
                </a:tc>
                <a:extLst>
                  <a:ext uri="{0D108BD9-81ED-4DB2-BD59-A6C34878D82A}">
                    <a16:rowId xmlns:a16="http://schemas.microsoft.com/office/drawing/2014/main" val="3741845792"/>
                  </a:ext>
                </a:extLst>
              </a:tr>
              <a:tr h="2878009">
                <a:tc>
                  <a:txBody>
                    <a:bodyPr/>
                    <a:lstStyle/>
                    <a:p>
                      <a:pPr algn="just">
                        <a:lnSpc>
                          <a:spcPct val="150000"/>
                        </a:lnSpc>
                      </a:pPr>
                      <a:r>
                        <a:rPr lang="es-CR" sz="1800" b="1" kern="1200" dirty="0">
                          <a:solidFill>
                            <a:schemeClr val="tx1"/>
                          </a:solidFill>
                          <a:effectLst/>
                          <a:latin typeface="Arial Narrow" panose="020B0606020202030204" pitchFamily="34" charset="0"/>
                          <a:ea typeface="+mn-ea"/>
                          <a:cs typeface="+mn-cs"/>
                        </a:rPr>
                        <a:t>Revisión de Bienes no concesionados </a:t>
                      </a:r>
                      <a:endParaRPr lang="es-CR" sz="1800" b="1" kern="1200" dirty="0">
                        <a:solidFill>
                          <a:schemeClr val="tx1"/>
                        </a:solidFill>
                        <a:effectLst/>
                        <a:latin typeface="Arial Narrow" panose="020B0606020202030204" pitchFamily="34" charset="0"/>
                        <a:ea typeface="+mn-ea"/>
                        <a:cs typeface="+mn-cs"/>
                        <a:sym typeface="Roboto Condensed Ligh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La revisión de la partida de bienes no concesionados (Propiedad, Planta y Equipo), es un asunto relevante de nuestra auditoría, por cuanto su valuación, conciliación y correcto control interno y procedimientos adecuados, requiere de la aplicación de juicios y supuestos por parte de la administración. También constituye una de las partidas más importantes del estado de situación financiera.</a:t>
                      </a:r>
                    </a:p>
                    <a:p>
                      <a:pPr algn="just">
                        <a:lnSpc>
                          <a:spcPct val="107000"/>
                        </a:lnSpc>
                      </a:pPr>
                      <a:r>
                        <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 </a:t>
                      </a:r>
                    </a:p>
                    <a:p>
                      <a:pPr algn="just">
                        <a:lnSpc>
                          <a:spcPct val="107000"/>
                        </a:lnSpc>
                      </a:pPr>
                      <a:r>
                        <a:rPr lang="es-CR" sz="1050" kern="100" dirty="0">
                          <a:effectLst/>
                          <a:highlight>
                            <a:srgbClr val="FFFF00"/>
                          </a:highlight>
                        </a:rPr>
                        <a:t> </a:t>
                      </a:r>
                      <a:endParaRPr lang="es-C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604" marR="61604" marT="0" marB="0"/>
                </a:tc>
                <a:tc>
                  <a:txBody>
                    <a:bodyPr/>
                    <a:lstStyle/>
                    <a:p>
                      <a:pPr algn="just">
                        <a:lnSpc>
                          <a:spcPct val="107000"/>
                        </a:lnSpc>
                      </a:pPr>
                      <a:r>
                        <a:rPr lang="es-CR" sz="1050" kern="100" dirty="0">
                          <a:effectLst/>
                        </a:rPr>
                        <a:t> </a:t>
                      </a:r>
                      <a:endParaRPr lang="es-CR" sz="900" b="0" i="0" u="none" strike="noStrike" kern="100" cap="none" dirty="0">
                        <a:solidFill>
                          <a:schemeClr val="tx1"/>
                        </a:solidFill>
                        <a:effectLst/>
                        <a:latin typeface="+mn-lt"/>
                        <a:ea typeface="+mn-ea"/>
                        <a:cs typeface="+mn-cs"/>
                      </a:endParaRPr>
                    </a:p>
                    <a:p>
                      <a:pPr algn="just">
                        <a:lnSpc>
                          <a:spcPct val="150000"/>
                        </a:lnSpc>
                      </a:pPr>
                      <a:r>
                        <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-Realizamos una cédula sumaria comparativa con el fin de determinar las variaciones entre el 31 de diciembre de 2023, de los saldos que compone la cuenta de inmueble maquinaria y equipo.</a:t>
                      </a:r>
                      <a:endParaRPr lang="es-ES_tradnl"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-Verificamos los procedimientos de control interno estipulado y aplicable dentro de la institución sobre la cuenta de inmueble, mobiliario y equipo.</a:t>
                      </a:r>
                    </a:p>
                    <a:p>
                      <a:pPr algn="just">
                        <a:lnSpc>
                          <a:spcPct val="150000"/>
                        </a:lnSpc>
                      </a:pPr>
                      <a:r>
                        <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-Cotejamos el registro auxiliar y su correcta conciliación con el mayor general al 31 de diciembre de 2023.</a:t>
                      </a:r>
                    </a:p>
                  </a:txBody>
                  <a:tcPr marL="61604" marR="61604" marT="0" marB="0"/>
                </a:tc>
                <a:extLst>
                  <a:ext uri="{0D108BD9-81ED-4DB2-BD59-A6C34878D82A}">
                    <a16:rowId xmlns:a16="http://schemas.microsoft.com/office/drawing/2014/main" val="23857106"/>
                  </a:ext>
                </a:extLst>
              </a:tr>
            </a:tbl>
          </a:graphicData>
        </a:graphic>
      </p:graphicFrame>
      <p:pic>
        <p:nvPicPr>
          <p:cNvPr id="3" name="Imagen 2">
            <a:extLst>
              <a:ext uri="{FF2B5EF4-FFF2-40B4-BE49-F238E27FC236}">
                <a16:creationId xmlns:a16="http://schemas.microsoft.com/office/drawing/2014/main" id="{995B97FA-B9A2-8B4B-31CB-3F26613BCD58}"/>
              </a:ext>
            </a:extLst>
          </p:cNvPr>
          <p:cNvPicPr>
            <a:picLocks noChangeAspect="1"/>
          </p:cNvPicPr>
          <p:nvPr/>
        </p:nvPicPr>
        <p:blipFill>
          <a:blip r:embed="rId3"/>
          <a:stretch>
            <a:fillRect/>
          </a:stretch>
        </p:blipFill>
        <p:spPr>
          <a:xfrm>
            <a:off x="283819" y="132041"/>
            <a:ext cx="2809875" cy="600075"/>
          </a:xfrm>
          <a:prstGeom prst="rect">
            <a:avLst/>
          </a:prstGeom>
        </p:spPr>
      </p:pic>
      <p:sp>
        <p:nvSpPr>
          <p:cNvPr id="4" name="CuadroTexto 3">
            <a:extLst>
              <a:ext uri="{FF2B5EF4-FFF2-40B4-BE49-F238E27FC236}">
                <a16:creationId xmlns:a16="http://schemas.microsoft.com/office/drawing/2014/main" id="{DAC03F2F-2A13-F0B6-2F80-3A17CD4A26BA}"/>
              </a:ext>
            </a:extLst>
          </p:cNvPr>
          <p:cNvSpPr txBox="1"/>
          <p:nvPr/>
        </p:nvSpPr>
        <p:spPr>
          <a:xfrm>
            <a:off x="1287887" y="4530248"/>
            <a:ext cx="9839458" cy="1113382"/>
          </a:xfrm>
          <a:prstGeom prst="rect">
            <a:avLst/>
          </a:prstGeom>
          <a:noFill/>
        </p:spPr>
        <p:txBody>
          <a:bodyPr wrap="square">
            <a:spAutoFit/>
          </a:bodyPr>
          <a:lstStyle/>
          <a:p>
            <a:pPr marL="449580" indent="-640715">
              <a:lnSpc>
                <a:spcPct val="150000"/>
              </a:lnSpc>
            </a:pPr>
            <a:r>
              <a:rPr lang="es-MX" sz="1400" b="1" spc="-15" dirty="0">
                <a:solidFill>
                  <a:schemeClr val="accent5">
                    <a:lumMod val="50000"/>
                  </a:schemeClr>
                </a:solidFill>
                <a:latin typeface="Arial Narrow" panose="020B0606020202030204" pitchFamily="34" charset="0"/>
              </a:rPr>
              <a:t>Otros</a:t>
            </a:r>
            <a:r>
              <a:rPr lang="es-MX" sz="1800" b="1" i="1" dirty="0">
                <a:effectLst/>
                <a:latin typeface="Arial Narrow" panose="020B0606020202030204" pitchFamily="34" charset="0"/>
                <a:ea typeface="Times New Roman" panose="02020603050405020304" pitchFamily="18" charset="0"/>
              </a:rPr>
              <a:t> </a:t>
            </a:r>
            <a:r>
              <a:rPr lang="es-MX" sz="1400" b="1" spc="-15" dirty="0">
                <a:solidFill>
                  <a:schemeClr val="accent5">
                    <a:lumMod val="50000"/>
                  </a:schemeClr>
                </a:solidFill>
                <a:latin typeface="Arial Narrow" panose="020B0606020202030204" pitchFamily="34" charset="0"/>
              </a:rPr>
              <a:t>asuntos</a:t>
            </a:r>
          </a:p>
          <a:p>
            <a:pPr marL="342900" indent="-342900">
              <a:lnSpc>
                <a:spcPct val="150000"/>
              </a:lnSpc>
              <a:buFont typeface="+mj-lt"/>
              <a:buAutoNum type="alphaLcPeriod"/>
            </a:pPr>
            <a:r>
              <a:rPr lang="es-CR" sz="1400" dirty="0">
                <a:solidFill>
                  <a:schemeClr val="accent5">
                    <a:lumMod val="50000"/>
                  </a:schemeClr>
                </a:solidFill>
                <a:latin typeface="Arial Narrow" panose="020B0606020202030204" pitchFamily="34" charset="0"/>
                <a:ea typeface="Roboto Condensed Light"/>
                <a:cs typeface="Roboto Condensed Light"/>
              </a:rPr>
              <a:t>Los estados financieros de DRAT por el año que terminó el 31 de diciembre de 2022 fueron auditados por otros auditores independientes, quienes en su informe de fecha 20 de abril del 2023 expresaron una opinión con salvedades.</a:t>
            </a:r>
          </a:p>
        </p:txBody>
      </p:sp>
    </p:spTree>
    <p:extLst>
      <p:ext uri="{BB962C8B-B14F-4D97-AF65-F5344CB8AC3E}">
        <p14:creationId xmlns:p14="http://schemas.microsoft.com/office/powerpoint/2010/main" val="2938629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Google Shape;193;p12">
            <a:extLst>
              <a:ext uri="{FF2B5EF4-FFF2-40B4-BE49-F238E27FC236}">
                <a16:creationId xmlns:a16="http://schemas.microsoft.com/office/drawing/2014/main" id="{81E70943-E96B-946D-C472-D0D50A124973}"/>
              </a:ext>
            </a:extLst>
          </p:cNvPr>
          <p:cNvSpPr txBox="1">
            <a:spLocks/>
          </p:cNvSpPr>
          <p:nvPr/>
        </p:nvSpPr>
        <p:spPr>
          <a:xfrm>
            <a:off x="1416676" y="924344"/>
            <a:ext cx="9432555" cy="4832512"/>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73660" algn="just">
              <a:lnSpc>
                <a:spcPct val="100000"/>
              </a:lnSpc>
              <a:spcBef>
                <a:spcPts val="450"/>
              </a:spcBef>
            </a:pPr>
            <a:r>
              <a:rPr lang="es-CR" sz="1400" b="1" spc="-15" dirty="0">
                <a:solidFill>
                  <a:schemeClr val="accent5">
                    <a:lumMod val="50000"/>
                  </a:schemeClr>
                </a:solidFill>
                <a:latin typeface="Arial Narrow" panose="020B0606020202030204" pitchFamily="34" charset="0"/>
              </a:rPr>
              <a:t>Responsabilidades de la Dirección y de los responsables del gobierno de la Institución en relación con los estados financieros.</a:t>
            </a:r>
          </a:p>
          <a:p>
            <a:pPr algn="just">
              <a:lnSpc>
                <a:spcPct val="100000"/>
              </a:lnSpc>
              <a:spcAft>
                <a:spcPts val="1000"/>
              </a:spcAft>
              <a:tabLst>
                <a:tab pos="1170305" algn="l"/>
              </a:tabLst>
            </a:pPr>
            <a:r>
              <a:rPr lang="es-ES" sz="1400" spc="-15" dirty="0">
                <a:solidFill>
                  <a:schemeClr val="accent5">
                    <a:lumMod val="50000"/>
                  </a:schemeClr>
                </a:solidFill>
                <a:latin typeface="Arial Narrow" panose="020B0606020202030204" pitchFamily="34" charset="0"/>
              </a:rPr>
              <a:t>La Administración es responsable de la preparación y de la presentación razonable de los estados financieros de conformidad con las normas contables dispuestas por la Contabilidad Nacional del Ministerio de Hacienda, y del control interno que la administración considere necesario para permitir la preparación de estados financieros libres de errores significativos, debido ya sea a fraude o error.</a:t>
            </a:r>
            <a:endParaRPr lang="es-CR" sz="1400" spc="-15" dirty="0">
              <a:solidFill>
                <a:schemeClr val="accent5">
                  <a:lumMod val="50000"/>
                </a:schemeClr>
              </a:solidFill>
              <a:latin typeface="Arial Narrow" panose="020B0606020202030204" pitchFamily="34" charset="0"/>
            </a:endParaRPr>
          </a:p>
          <a:p>
            <a:pPr algn="just">
              <a:lnSpc>
                <a:spcPct val="100000"/>
              </a:lnSpc>
              <a:spcAft>
                <a:spcPts val="1000"/>
              </a:spcAft>
              <a:tabLst>
                <a:tab pos="1170305" algn="l"/>
              </a:tabLst>
            </a:pPr>
            <a:r>
              <a:rPr lang="es-ES" sz="1400" spc="-15" dirty="0">
                <a:solidFill>
                  <a:schemeClr val="accent5">
                    <a:lumMod val="50000"/>
                  </a:schemeClr>
                </a:solidFill>
                <a:latin typeface="Arial Narrow" panose="020B0606020202030204" pitchFamily="34" charset="0"/>
              </a:rPr>
              <a:t>En la preparación de los estados financieros, la administración es responsable de evaluar la capacidad de la organización de continuar como negocio en marcha, de revelar, cuando corresponda, los asuntos relacionados con la continuidad de negocio y de utilizar la base contable que garantice la continuidad de sus operaciones, a menos que la administración tenga la intención de liquidar la organización o cesar sus operaciones, o bien no exista una alternativa realista de proceder de una de esas formas. </a:t>
            </a:r>
            <a:endParaRPr lang="es-CR" sz="1400" spc="-15" dirty="0">
              <a:solidFill>
                <a:schemeClr val="accent5">
                  <a:lumMod val="50000"/>
                </a:schemeClr>
              </a:solidFill>
              <a:latin typeface="Arial Narrow" panose="020B0606020202030204" pitchFamily="34" charset="0"/>
            </a:endParaRPr>
          </a:p>
          <a:p>
            <a:pPr algn="just">
              <a:lnSpc>
                <a:spcPct val="100000"/>
              </a:lnSpc>
              <a:spcAft>
                <a:spcPts val="1000"/>
              </a:spcAft>
              <a:tabLst>
                <a:tab pos="1170305" algn="l"/>
              </a:tabLst>
            </a:pPr>
            <a:r>
              <a:rPr lang="es-ES" sz="1400" spc="-15" dirty="0">
                <a:solidFill>
                  <a:schemeClr val="accent5">
                    <a:lumMod val="50000"/>
                  </a:schemeClr>
                </a:solidFill>
                <a:latin typeface="Arial Narrow" panose="020B0606020202030204" pitchFamily="34" charset="0"/>
              </a:rPr>
              <a:t>Los encargados del gobierno corporativo son responsables de supervisar el proceso de la información financiera de la organización.  </a:t>
            </a:r>
            <a:endParaRPr lang="es-CR" sz="1400" spc="-15" dirty="0">
              <a:solidFill>
                <a:schemeClr val="accent5">
                  <a:lumMod val="50000"/>
                </a:schemeClr>
              </a:solidFill>
              <a:latin typeface="Arial Narrow" panose="020B0606020202030204" pitchFamily="34" charset="0"/>
            </a:endParaRPr>
          </a:p>
          <a:p>
            <a:pPr marR="73660" algn="just">
              <a:lnSpc>
                <a:spcPct val="100000"/>
              </a:lnSpc>
              <a:spcBef>
                <a:spcPts val="450"/>
              </a:spcBef>
            </a:pPr>
            <a:r>
              <a:rPr lang="es-CR" sz="1400" b="1" spc="-15" dirty="0">
                <a:solidFill>
                  <a:schemeClr val="accent5">
                    <a:lumMod val="50000"/>
                  </a:schemeClr>
                </a:solidFill>
                <a:latin typeface="Arial Narrow" panose="020B0606020202030204" pitchFamily="34" charset="0"/>
              </a:rPr>
              <a:t> </a:t>
            </a:r>
            <a:r>
              <a:rPr lang="es-ES" sz="1400" b="1" spc="-15" dirty="0">
                <a:solidFill>
                  <a:schemeClr val="accent5">
                    <a:lumMod val="50000"/>
                  </a:schemeClr>
                </a:solidFill>
                <a:latin typeface="Arial Narrow" panose="020B0606020202030204" pitchFamily="34" charset="0"/>
              </a:rPr>
              <a:t>Responsabilidad del auditor en la auditoría de los estados financieros</a:t>
            </a:r>
          </a:p>
          <a:p>
            <a:pPr algn="just">
              <a:lnSpc>
                <a:spcPct val="115000"/>
              </a:lnSpc>
              <a:spcAft>
                <a:spcPts val="1000"/>
              </a:spcAft>
              <a:tabLst>
                <a:tab pos="1170305" algn="l"/>
              </a:tabLst>
            </a:pPr>
            <a:r>
              <a:rPr lang="es-ES" sz="1400" spc="-15" dirty="0">
                <a:solidFill>
                  <a:schemeClr val="accent5">
                    <a:lumMod val="50000"/>
                  </a:schemeClr>
                </a:solidFill>
                <a:latin typeface="Arial Narrow" panose="020B0606020202030204" pitchFamily="34" charset="0"/>
              </a:rPr>
              <a:t>Nuestros objetivos son obtener una seguridad razonable de que los estados financieros en su conjunto están libres de errores significativos, debido a fraude o error, y emitir un informe de auditoría que contiene nuestra opinión. Seguridad razonable es un alto nivel de seguridad, pero no garantiza que una auditoría realizada de conformidad con las NIA siempre detectará un error significativo cuando exista. Los errores pueden deberse a fraude o error y se consideran significativos si, individualmente o en el agregado, podrían llegar a influenciar en las decisiones económicas que los usuarios toman basándose en los estados financieros.</a:t>
            </a:r>
            <a:endParaRPr lang="es-CR" sz="1400" spc="-15" dirty="0">
              <a:solidFill>
                <a:schemeClr val="accent5">
                  <a:lumMod val="50000"/>
                </a:schemeClr>
              </a:solidFill>
              <a:latin typeface="Arial Narrow" panose="020B0606020202030204" pitchFamily="34" charset="0"/>
            </a:endParaRPr>
          </a:p>
          <a:p>
            <a:pPr algn="just">
              <a:lnSpc>
                <a:spcPct val="115000"/>
              </a:lnSpc>
              <a:spcAft>
                <a:spcPts val="1000"/>
              </a:spcAft>
              <a:tabLst>
                <a:tab pos="1170305" algn="l"/>
              </a:tabLst>
            </a:pPr>
            <a:r>
              <a:rPr lang="es-E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pPr marR="73660" algn="just">
              <a:lnSpc>
                <a:spcPct val="100000"/>
              </a:lnSpc>
              <a:spcBef>
                <a:spcPts val="450"/>
              </a:spcBef>
            </a:pPr>
            <a:endParaRPr lang="es-CR" sz="1400" b="1" spc="-15" dirty="0">
              <a:solidFill>
                <a:schemeClr val="accent5">
                  <a:lumMod val="50000"/>
                </a:schemeClr>
              </a:solidFill>
              <a:latin typeface="Arial Narrow" panose="020B0606020202030204" pitchFamily="34" charset="0"/>
            </a:endParaRPr>
          </a:p>
          <a:p>
            <a:pPr marR="73660" algn="just">
              <a:spcBef>
                <a:spcPts val="450"/>
              </a:spcBef>
              <a:spcAft>
                <a:spcPts val="0"/>
              </a:spcAft>
            </a:pPr>
            <a:endParaRPr lang="es-CR" sz="1400" spc="-15" dirty="0">
              <a:solidFill>
                <a:schemeClr val="accent5">
                  <a:lumMod val="50000"/>
                </a:schemeClr>
              </a:solidFill>
              <a:latin typeface="Arial Narrow" panose="020B0606020202030204" pitchFamily="34" charset="0"/>
            </a:endParaRPr>
          </a:p>
          <a:p>
            <a:pPr algn="just">
              <a:lnSpc>
                <a:spcPct val="100000"/>
              </a:lnSpc>
            </a:pPr>
            <a:endParaRPr lang="es-CR" sz="1400" spc="-15" dirty="0">
              <a:solidFill>
                <a:schemeClr val="accent5">
                  <a:lumMod val="50000"/>
                </a:schemeClr>
              </a:solidFill>
              <a:latin typeface="Arial Narrow" panose="020B0606020202030204" pitchFamily="34" charset="0"/>
            </a:endParaRPr>
          </a:p>
          <a:p>
            <a:pPr algn="just">
              <a:lnSpc>
                <a:spcPct val="150000"/>
              </a:lnSpc>
            </a:pPr>
            <a:endParaRPr lang="es-CR" sz="1400" spc="-15" dirty="0">
              <a:solidFill>
                <a:schemeClr val="accent5">
                  <a:lumMod val="50000"/>
                </a:schemeClr>
              </a:solidFill>
              <a:latin typeface="Arial Narrow" panose="020B0606020202030204" pitchFamily="34" charset="0"/>
            </a:endParaRPr>
          </a:p>
          <a:p>
            <a:pPr algn="just">
              <a:lnSpc>
                <a:spcPct val="150000"/>
              </a:lnSpc>
            </a:pPr>
            <a:endParaRPr lang="es-CR" sz="1400" b="1" i="1" spc="-15" dirty="0">
              <a:solidFill>
                <a:schemeClr val="accent5">
                  <a:lumMod val="50000"/>
                </a:schemeClr>
              </a:solidFill>
              <a:latin typeface="Arial Narrow" panose="020B0606020202030204" pitchFamily="34" charset="0"/>
            </a:endParaRPr>
          </a:p>
        </p:txBody>
      </p:sp>
      <p:pic>
        <p:nvPicPr>
          <p:cNvPr id="3" name="Imagen 2">
            <a:extLst>
              <a:ext uri="{FF2B5EF4-FFF2-40B4-BE49-F238E27FC236}">
                <a16:creationId xmlns:a16="http://schemas.microsoft.com/office/drawing/2014/main" id="{3C3AF92C-EF99-48FA-C5E1-8A22CB762005}"/>
              </a:ext>
            </a:extLst>
          </p:cNvPr>
          <p:cNvPicPr>
            <a:picLocks noChangeAspect="1"/>
          </p:cNvPicPr>
          <p:nvPr/>
        </p:nvPicPr>
        <p:blipFill>
          <a:blip r:embed="rId3"/>
          <a:stretch>
            <a:fillRect/>
          </a:stretch>
        </p:blipFill>
        <p:spPr>
          <a:xfrm>
            <a:off x="283819" y="132041"/>
            <a:ext cx="2809875" cy="600075"/>
          </a:xfrm>
          <a:prstGeom prst="rect">
            <a:avLst/>
          </a:prstGeom>
        </p:spPr>
      </p:pic>
    </p:spTree>
    <p:extLst>
      <p:ext uri="{BB962C8B-B14F-4D97-AF65-F5344CB8AC3E}">
        <p14:creationId xmlns:p14="http://schemas.microsoft.com/office/powerpoint/2010/main" val="419948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Google Shape;193;p12">
            <a:extLst>
              <a:ext uri="{FF2B5EF4-FFF2-40B4-BE49-F238E27FC236}">
                <a16:creationId xmlns:a16="http://schemas.microsoft.com/office/drawing/2014/main" id="{81E70943-E96B-946D-C472-D0D50A124973}"/>
              </a:ext>
            </a:extLst>
          </p:cNvPr>
          <p:cNvSpPr txBox="1">
            <a:spLocks/>
          </p:cNvSpPr>
          <p:nvPr/>
        </p:nvSpPr>
        <p:spPr>
          <a:xfrm>
            <a:off x="1046204" y="732117"/>
            <a:ext cx="9803027" cy="535959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Aft>
                <a:spcPts val="1000"/>
              </a:spcAft>
              <a:tabLst>
                <a:tab pos="1170305" algn="l"/>
              </a:tabLst>
            </a:pPr>
            <a:r>
              <a:rPr lang="es-ES" sz="1400" spc="-15" dirty="0">
                <a:solidFill>
                  <a:schemeClr val="accent5">
                    <a:lumMod val="50000"/>
                  </a:schemeClr>
                </a:solidFill>
                <a:latin typeface="Arial Narrow" panose="020B0606020202030204" pitchFamily="34" charset="0"/>
              </a:rPr>
              <a:t>Como parte de una auditoría de conformidad con las NIA, ejercemos nuestro juicio profesional y mantenemos una actitud de escepticismo profesional durante la auditoría. Además:</a:t>
            </a:r>
          </a:p>
          <a:p>
            <a:pPr marL="285750" indent="-285750" algn="just">
              <a:lnSpc>
                <a:spcPct val="100000"/>
              </a:lnSpc>
              <a:spcAft>
                <a:spcPts val="1000"/>
              </a:spcAft>
              <a:buFont typeface="Arial" panose="020B0604020202020204" pitchFamily="34" charset="0"/>
              <a:buChar char="•"/>
              <a:tabLst>
                <a:tab pos="1170305" algn="l"/>
              </a:tabLst>
            </a:pPr>
            <a:r>
              <a:rPr lang="es-ES" sz="1400" spc="-15" dirty="0">
                <a:solidFill>
                  <a:schemeClr val="accent5">
                    <a:lumMod val="50000"/>
                  </a:schemeClr>
                </a:solidFill>
                <a:latin typeface="Arial Narrow" panose="020B0606020202030204" pitchFamily="34" charset="0"/>
              </a:rPr>
              <a:t>Identificamos y evaluamos los riesgos de errores significativos en los estados financieros, debido ya sea a fraude o error, diseñamos y aplicamos procedimientos de auditoría para responder a esos riesgos; y obtenemos evidencia de auditoría suficiente y adecuada para proporcionar una base para nuestra opinión. El riesgo de no detectar un error significativo que resulte del fraude es mayor que aquel que resulte de error, ya que el fraude puede implicar colusión, falsificación, omisiones deliberadas, manifestaciones intencionadamente erróneas, o elusión del control interno.</a:t>
            </a:r>
          </a:p>
          <a:p>
            <a:pPr marL="285750" indent="-285750" algn="just">
              <a:lnSpc>
                <a:spcPct val="100000"/>
              </a:lnSpc>
              <a:spcAft>
                <a:spcPts val="1000"/>
              </a:spcAft>
              <a:buFont typeface="Arial" panose="020B0604020202020204" pitchFamily="34" charset="0"/>
              <a:buChar char="•"/>
              <a:tabLst>
                <a:tab pos="1170305" algn="l"/>
              </a:tabLst>
            </a:pPr>
            <a:r>
              <a:rPr lang="es-ES" sz="1400" spc="-15" dirty="0">
                <a:solidFill>
                  <a:schemeClr val="accent5">
                    <a:lumMod val="50000"/>
                  </a:schemeClr>
                </a:solidFill>
                <a:latin typeface="Arial Narrow" panose="020B0606020202030204" pitchFamily="34" charset="0"/>
              </a:rPr>
              <a:t>Obtenemos un conocimiento del control interno relevante para la auditoría con el fin de diseñar procedimientos de auditoría que sean apropiados en las circunstancias, pero no con la finalidad de expresar una opinión sobre la efectividad del control interno de la organización.</a:t>
            </a:r>
          </a:p>
          <a:p>
            <a:pPr marL="285750" indent="-285750" algn="just">
              <a:lnSpc>
                <a:spcPct val="100000"/>
              </a:lnSpc>
              <a:spcAft>
                <a:spcPts val="1000"/>
              </a:spcAft>
              <a:buFont typeface="Arial" panose="020B0604020202020204" pitchFamily="34" charset="0"/>
              <a:buChar char="•"/>
              <a:tabLst>
                <a:tab pos="1170305" algn="l"/>
              </a:tabLst>
            </a:pPr>
            <a:r>
              <a:rPr lang="es-ES" sz="1400" spc="-15" dirty="0">
                <a:solidFill>
                  <a:schemeClr val="accent5">
                    <a:lumMod val="50000"/>
                  </a:schemeClr>
                </a:solidFill>
                <a:latin typeface="Arial Narrow" panose="020B0606020202030204" pitchFamily="34" charset="0"/>
              </a:rPr>
              <a:t>Evaluamos lo adecuado de las políticas de contabilidad utilizadas y la razonabilidad de las estimaciones contables revelaciones relacionadas efectuadas por la administración.</a:t>
            </a:r>
          </a:p>
          <a:p>
            <a:pPr marL="285750" indent="-285750" algn="just">
              <a:lnSpc>
                <a:spcPct val="100000"/>
              </a:lnSpc>
              <a:spcAft>
                <a:spcPts val="1000"/>
              </a:spcAft>
              <a:buFont typeface="Arial" panose="020B0604020202020204" pitchFamily="34" charset="0"/>
              <a:buChar char="•"/>
              <a:tabLst>
                <a:tab pos="1170305" algn="l"/>
              </a:tabLst>
            </a:pPr>
            <a:r>
              <a:rPr lang="es-ES" sz="1400" spc="-15" dirty="0">
                <a:solidFill>
                  <a:schemeClr val="accent5">
                    <a:lumMod val="50000"/>
                  </a:schemeClr>
                </a:solidFill>
                <a:latin typeface="Arial Narrow" panose="020B0606020202030204" pitchFamily="34" charset="0"/>
              </a:rPr>
              <a:t>Concluimos sobre lo apropiado del uso de la base de contabilidad del negocio en marcha por parte de la administración y, con base en la evidencia de auditoría obtenida, concluimos sobre si existe incertidumbre material en relación con eventos o condiciones que podrían generar dudas significativas sobre la capacidad de la organización para continuar como negocio en marcha. Si concluimos que existe una incertidumbre material, debemos llamar la atención en nuestro informe de auditoría a las revelaciones relacionadas en los estados financieros o, si dichas revelaciones son inadecuadas, modificar nuestra opinión. Nuestras conclusiones se basan en la evidencia obtenida hasta la fecha de nuestro informe de auditoría. Sin embargo, hechos o condiciones futuras pueden ser causa de que la organización deje de continuar como negocio en marcha.</a:t>
            </a:r>
          </a:p>
          <a:p>
            <a:pPr algn="just">
              <a:lnSpc>
                <a:spcPct val="100000"/>
              </a:lnSpc>
            </a:pPr>
            <a:endParaRPr lang="es-CR" sz="1400" spc="-15" dirty="0">
              <a:solidFill>
                <a:schemeClr val="accent5">
                  <a:lumMod val="50000"/>
                </a:schemeClr>
              </a:solidFill>
              <a:latin typeface="Arial Narrow" panose="020B0606020202030204" pitchFamily="34" charset="0"/>
            </a:endParaRPr>
          </a:p>
          <a:p>
            <a:pPr algn="just">
              <a:lnSpc>
                <a:spcPct val="150000"/>
              </a:lnSpc>
            </a:pPr>
            <a:endParaRPr lang="es-CR" sz="1400" spc="-15" dirty="0">
              <a:solidFill>
                <a:schemeClr val="accent5">
                  <a:lumMod val="50000"/>
                </a:schemeClr>
              </a:solidFill>
              <a:latin typeface="Arial Narrow" panose="020B0606020202030204" pitchFamily="34" charset="0"/>
            </a:endParaRPr>
          </a:p>
          <a:p>
            <a:pPr algn="just">
              <a:lnSpc>
                <a:spcPct val="150000"/>
              </a:lnSpc>
            </a:pPr>
            <a:endParaRPr lang="es-CR" sz="1400" b="1" i="1" spc="-15" dirty="0">
              <a:solidFill>
                <a:schemeClr val="accent5">
                  <a:lumMod val="50000"/>
                </a:schemeClr>
              </a:solidFill>
              <a:latin typeface="Arial Narrow" panose="020B0606020202030204" pitchFamily="34" charset="0"/>
            </a:endParaRPr>
          </a:p>
        </p:txBody>
      </p:sp>
      <p:pic>
        <p:nvPicPr>
          <p:cNvPr id="3" name="Imagen 2">
            <a:extLst>
              <a:ext uri="{FF2B5EF4-FFF2-40B4-BE49-F238E27FC236}">
                <a16:creationId xmlns:a16="http://schemas.microsoft.com/office/drawing/2014/main" id="{3C3AF92C-EF99-48FA-C5E1-8A22CB762005}"/>
              </a:ext>
            </a:extLst>
          </p:cNvPr>
          <p:cNvPicPr>
            <a:picLocks noChangeAspect="1"/>
          </p:cNvPicPr>
          <p:nvPr/>
        </p:nvPicPr>
        <p:blipFill>
          <a:blip r:embed="rId3"/>
          <a:stretch>
            <a:fillRect/>
          </a:stretch>
        </p:blipFill>
        <p:spPr>
          <a:xfrm>
            <a:off x="283819" y="132041"/>
            <a:ext cx="2809875" cy="600075"/>
          </a:xfrm>
          <a:prstGeom prst="rect">
            <a:avLst/>
          </a:prstGeom>
        </p:spPr>
      </p:pic>
    </p:spTree>
    <p:extLst>
      <p:ext uri="{BB962C8B-B14F-4D97-AF65-F5344CB8AC3E}">
        <p14:creationId xmlns:p14="http://schemas.microsoft.com/office/powerpoint/2010/main" val="279394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Google Shape;193;p12">
            <a:extLst>
              <a:ext uri="{FF2B5EF4-FFF2-40B4-BE49-F238E27FC236}">
                <a16:creationId xmlns:a16="http://schemas.microsoft.com/office/drawing/2014/main" id="{81E70943-E96B-946D-C472-D0D50A124973}"/>
              </a:ext>
            </a:extLst>
          </p:cNvPr>
          <p:cNvSpPr txBox="1">
            <a:spLocks/>
          </p:cNvSpPr>
          <p:nvPr/>
        </p:nvSpPr>
        <p:spPr>
          <a:xfrm>
            <a:off x="1046204" y="864157"/>
            <a:ext cx="9803027" cy="4274513"/>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tabLst>
                <a:tab pos="1170305" algn="l"/>
              </a:tabLst>
            </a:pPr>
            <a:endParaRPr lang="es-ES" sz="1400" spc="-15" dirty="0">
              <a:solidFill>
                <a:schemeClr val="accent5">
                  <a:lumMod val="50000"/>
                </a:schemeClr>
              </a:solidFill>
              <a:latin typeface="Arial Narrow" panose="020B0606020202030204" pitchFamily="34" charset="0"/>
            </a:endParaRPr>
          </a:p>
          <a:p>
            <a:pPr marL="285750" indent="-285750" algn="just">
              <a:lnSpc>
                <a:spcPct val="100000"/>
              </a:lnSpc>
              <a:spcAft>
                <a:spcPts val="1000"/>
              </a:spcAft>
              <a:buFont typeface="Arial" panose="020B0604020202020204" pitchFamily="34" charset="0"/>
              <a:buChar char="•"/>
              <a:tabLst>
                <a:tab pos="1170305" algn="l"/>
              </a:tabLst>
            </a:pPr>
            <a:r>
              <a:rPr lang="es-ES" sz="1400" spc="-15" dirty="0">
                <a:solidFill>
                  <a:schemeClr val="accent5">
                    <a:lumMod val="50000"/>
                  </a:schemeClr>
                </a:solidFill>
                <a:latin typeface="Arial Narrow" panose="020B0606020202030204" pitchFamily="34" charset="0"/>
              </a:rPr>
              <a:t>Evaluamos lo adecuado de las políticas de contabilidad utilizadas y la razonabilidad de las estimaciones contables revelaciones relacionadas efectuadas por la administración.</a:t>
            </a:r>
          </a:p>
          <a:p>
            <a:pPr marL="285750" indent="-285750" algn="just">
              <a:lnSpc>
                <a:spcPct val="100000"/>
              </a:lnSpc>
              <a:spcAft>
                <a:spcPts val="1000"/>
              </a:spcAft>
              <a:buFont typeface="Arial" panose="020B0604020202020204" pitchFamily="34" charset="0"/>
              <a:buChar char="•"/>
              <a:tabLst>
                <a:tab pos="1170305" algn="l"/>
              </a:tabLst>
            </a:pPr>
            <a:r>
              <a:rPr lang="es-ES" sz="1400" spc="-15" dirty="0">
                <a:solidFill>
                  <a:schemeClr val="accent5">
                    <a:lumMod val="50000"/>
                  </a:schemeClr>
                </a:solidFill>
                <a:latin typeface="Arial Narrow" panose="020B0606020202030204" pitchFamily="34" charset="0"/>
              </a:rPr>
              <a:t>Obtenemos suficiente y apropiada evidencia de auditoría en relación con la información financiera de las actividades de la organización con fin de expresar una opinión sobre los estados financieros. Somos responsables por la dirección, supervisión y desempeño del grupo de auditoría. Somos responsables únicamente por nuestra opinión de auditoría.</a:t>
            </a:r>
            <a:endParaRPr lang="es-CR" sz="1800" dirty="0">
              <a:effectLst/>
              <a:latin typeface="Times New Roman" panose="02020603050405020304" pitchFamily="18" charset="0"/>
              <a:ea typeface="Times New Roman" panose="02020603050405020304" pitchFamily="18" charset="0"/>
            </a:endParaRPr>
          </a:p>
          <a:p>
            <a:pPr marL="285750" indent="-285750" algn="just">
              <a:lnSpc>
                <a:spcPct val="100000"/>
              </a:lnSpc>
              <a:spcAft>
                <a:spcPts val="1000"/>
              </a:spcAft>
              <a:buFont typeface="Arial" panose="020B0604020202020204" pitchFamily="34" charset="0"/>
              <a:buChar char="•"/>
              <a:tabLst>
                <a:tab pos="1170305" algn="l"/>
              </a:tabLst>
            </a:pPr>
            <a:r>
              <a:rPr lang="es-ES" sz="1400" spc="-15" dirty="0">
                <a:solidFill>
                  <a:schemeClr val="accent5">
                    <a:lumMod val="50000"/>
                  </a:schemeClr>
                </a:solidFill>
                <a:latin typeface="Arial Narrow" panose="020B0606020202030204" pitchFamily="34" charset="0"/>
              </a:rPr>
              <a:t>Le informamos a la administración lo relativo, entre otros asuntos, al alcance y la oportunidad planeados de la auditoría y los hallazgos significativos de la auditoría, incluyendo cualquier deficiencia significativa del control interno que identificamos en el transcurso de nuestra auditoría.</a:t>
            </a:r>
          </a:p>
          <a:p>
            <a:pPr marR="73660" algn="l">
              <a:spcBef>
                <a:spcPts val="450"/>
              </a:spcBef>
              <a:spcAft>
                <a:spcPts val="0"/>
              </a:spcAft>
            </a:pPr>
            <a:r>
              <a:rPr lang="es-ES" sz="1400" b="1" spc="-15" dirty="0">
                <a:solidFill>
                  <a:schemeClr val="accent5">
                    <a:lumMod val="50000"/>
                  </a:schemeClr>
                </a:solidFill>
                <a:latin typeface="Arial Narrow" panose="020B0606020202030204" pitchFamily="34" charset="0"/>
              </a:rPr>
              <a:t>CONSORCIO EMD  </a:t>
            </a:r>
            <a:br>
              <a:rPr lang="es-ES" sz="1400" b="1" spc="-15" dirty="0">
                <a:solidFill>
                  <a:schemeClr val="accent5">
                    <a:lumMod val="50000"/>
                  </a:schemeClr>
                </a:solidFill>
                <a:latin typeface="Arial Narrow" panose="020B0606020202030204" pitchFamily="34" charset="0"/>
              </a:rPr>
            </a:br>
            <a:r>
              <a:rPr lang="es-ES" sz="1400" b="1" spc="-15" dirty="0">
                <a:solidFill>
                  <a:schemeClr val="accent5">
                    <a:lumMod val="50000"/>
                  </a:schemeClr>
                </a:solidFill>
                <a:latin typeface="Arial Narrow" panose="020B0606020202030204" pitchFamily="34" charset="0"/>
              </a:rPr>
              <a:t>CONTADORES PÚBLICOS AUTORIZADOS</a:t>
            </a:r>
            <a:endParaRPr lang="es-CR" sz="1400" b="1" spc="-15" dirty="0">
              <a:solidFill>
                <a:schemeClr val="accent5">
                  <a:lumMod val="50000"/>
                </a:schemeClr>
              </a:solidFill>
              <a:latin typeface="Arial Narrow" panose="020B0606020202030204" pitchFamily="34" charset="0"/>
            </a:endParaRPr>
          </a:p>
          <a:p>
            <a:pPr algn="just">
              <a:lnSpc>
                <a:spcPct val="100000"/>
              </a:lnSpc>
            </a:pPr>
            <a:endParaRPr lang="es-CR" sz="1400" spc="-15" dirty="0">
              <a:solidFill>
                <a:schemeClr val="accent5">
                  <a:lumMod val="50000"/>
                </a:schemeClr>
              </a:solidFill>
              <a:latin typeface="Arial Narrow" panose="020B0606020202030204" pitchFamily="34" charset="0"/>
            </a:endParaRPr>
          </a:p>
          <a:p>
            <a:pPr algn="just">
              <a:lnSpc>
                <a:spcPct val="150000"/>
              </a:lnSpc>
            </a:pPr>
            <a:endParaRPr lang="es-CR" sz="1400" spc="-15" dirty="0">
              <a:solidFill>
                <a:schemeClr val="accent5">
                  <a:lumMod val="50000"/>
                </a:schemeClr>
              </a:solidFill>
              <a:latin typeface="Arial Narrow" panose="020B0606020202030204" pitchFamily="34" charset="0"/>
            </a:endParaRPr>
          </a:p>
          <a:p>
            <a:pPr algn="just">
              <a:lnSpc>
                <a:spcPct val="150000"/>
              </a:lnSpc>
            </a:pPr>
            <a:endParaRPr lang="es-CR" sz="1400" b="1" i="1" spc="-15" dirty="0">
              <a:solidFill>
                <a:schemeClr val="accent5">
                  <a:lumMod val="50000"/>
                </a:schemeClr>
              </a:solidFill>
              <a:latin typeface="Arial Narrow" panose="020B0606020202030204" pitchFamily="34" charset="0"/>
            </a:endParaRPr>
          </a:p>
        </p:txBody>
      </p:sp>
      <p:pic>
        <p:nvPicPr>
          <p:cNvPr id="3" name="Imagen 2">
            <a:extLst>
              <a:ext uri="{FF2B5EF4-FFF2-40B4-BE49-F238E27FC236}">
                <a16:creationId xmlns:a16="http://schemas.microsoft.com/office/drawing/2014/main" id="{3C3AF92C-EF99-48FA-C5E1-8A22CB762005}"/>
              </a:ext>
            </a:extLst>
          </p:cNvPr>
          <p:cNvPicPr>
            <a:picLocks noChangeAspect="1"/>
          </p:cNvPicPr>
          <p:nvPr/>
        </p:nvPicPr>
        <p:blipFill>
          <a:blip r:embed="rId3"/>
          <a:stretch>
            <a:fillRect/>
          </a:stretch>
        </p:blipFill>
        <p:spPr>
          <a:xfrm>
            <a:off x="283819" y="132041"/>
            <a:ext cx="2809875" cy="600075"/>
          </a:xfrm>
          <a:prstGeom prst="rect">
            <a:avLst/>
          </a:prstGeom>
        </p:spPr>
      </p:pic>
    </p:spTree>
    <p:extLst>
      <p:ext uri="{BB962C8B-B14F-4D97-AF65-F5344CB8AC3E}">
        <p14:creationId xmlns:p14="http://schemas.microsoft.com/office/powerpoint/2010/main" val="2732202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6940257-00F2-6B73-70C7-432CAA9F4F89}"/>
              </a:ext>
            </a:extLst>
          </p:cNvPr>
          <p:cNvSpPr>
            <a:spLocks noGrp="1"/>
          </p:cNvSpPr>
          <p:nvPr>
            <p:ph type="ctrTitle"/>
          </p:nvPr>
        </p:nvSpPr>
        <p:spPr>
          <a:xfrm>
            <a:off x="689632" y="2529660"/>
            <a:ext cx="5406368" cy="1499973"/>
          </a:xfrm>
        </p:spPr>
        <p:txBody>
          <a:bodyPr>
            <a:noAutofit/>
          </a:bodyPr>
          <a:lstStyle/>
          <a:p>
            <a:r>
              <a:rPr lang="es-ES" sz="6000" b="1" dirty="0">
                <a:solidFill>
                  <a:srgbClr val="1F2858"/>
                </a:solidFill>
                <a:latin typeface="HendersonSansW00-BasicLight" panose="02000505030000020004" pitchFamily="2" charset="0"/>
              </a:rPr>
              <a:t>Estados Financieros </a:t>
            </a:r>
            <a:endParaRPr lang="es-CR" b="1" dirty="0">
              <a:solidFill>
                <a:srgbClr val="1F2858"/>
              </a:solidFill>
              <a:latin typeface="HendersonSansW00-BasicLight" panose="02000505030000020004" pitchFamily="2" charset="0"/>
            </a:endParaRPr>
          </a:p>
        </p:txBody>
      </p:sp>
      <p:cxnSp>
        <p:nvCxnSpPr>
          <p:cNvPr id="9" name="Conector recto 8">
            <a:extLst>
              <a:ext uri="{FF2B5EF4-FFF2-40B4-BE49-F238E27FC236}">
                <a16:creationId xmlns:a16="http://schemas.microsoft.com/office/drawing/2014/main" id="{0BF7F706-2F8A-2A1B-C74C-6FED82FDC6E0}"/>
              </a:ext>
            </a:extLst>
          </p:cNvPr>
          <p:cNvCxnSpPr>
            <a:cxnSpLocks/>
          </p:cNvCxnSpPr>
          <p:nvPr/>
        </p:nvCxnSpPr>
        <p:spPr>
          <a:xfrm>
            <a:off x="1400088" y="4223683"/>
            <a:ext cx="8631151" cy="0"/>
          </a:xfrm>
          <a:prstGeom prst="line">
            <a:avLst/>
          </a:prstGeom>
          <a:ln>
            <a:solidFill>
              <a:srgbClr val="CFAC65"/>
            </a:solidFill>
          </a:ln>
        </p:spPr>
        <p:style>
          <a:lnRef idx="1">
            <a:schemeClr val="accent1"/>
          </a:lnRef>
          <a:fillRef idx="0">
            <a:schemeClr val="accent1"/>
          </a:fillRef>
          <a:effectRef idx="0">
            <a:schemeClr val="accent1"/>
          </a:effectRef>
          <a:fontRef idx="minor">
            <a:schemeClr val="tx1"/>
          </a:fontRef>
        </p:style>
      </p:cxnSp>
      <p:pic>
        <p:nvPicPr>
          <p:cNvPr id="4" name="Google Shape;302;p20">
            <a:extLst>
              <a:ext uri="{FF2B5EF4-FFF2-40B4-BE49-F238E27FC236}">
                <a16:creationId xmlns:a16="http://schemas.microsoft.com/office/drawing/2014/main" id="{A972AA97-6507-2991-FCA8-53F4DD297197}"/>
              </a:ext>
            </a:extLst>
          </p:cNvPr>
          <p:cNvPicPr preferRelativeResize="0"/>
          <p:nvPr/>
        </p:nvPicPr>
        <p:blipFill>
          <a:blip r:embed="rId3">
            <a:extLst>
              <a:ext uri="{837473B0-CC2E-450A-ABE3-18F120FF3D39}">
                <a1611:picAttrSrcUrl xmlns:a1611="http://schemas.microsoft.com/office/drawing/2016/11/main" r:id="rId4"/>
              </a:ext>
            </a:extLst>
          </a:blip>
          <a:srcRect l="20000" r="20000"/>
          <a:stretch/>
        </p:blipFill>
        <p:spPr>
          <a:xfrm>
            <a:off x="5933539" y="930403"/>
            <a:ext cx="4097700" cy="4097700"/>
          </a:xfrm>
          <a:prstGeom prst="diamond">
            <a:avLst/>
          </a:prstGeom>
          <a:noFill/>
          <a:ln>
            <a:noFill/>
          </a:ln>
        </p:spPr>
      </p:pic>
      <p:pic>
        <p:nvPicPr>
          <p:cNvPr id="5" name="Imagen 4">
            <a:extLst>
              <a:ext uri="{FF2B5EF4-FFF2-40B4-BE49-F238E27FC236}">
                <a16:creationId xmlns:a16="http://schemas.microsoft.com/office/drawing/2014/main" id="{AB753373-BD47-619E-6046-3C70288B0F2E}"/>
              </a:ext>
            </a:extLst>
          </p:cNvPr>
          <p:cNvPicPr>
            <a:picLocks noChangeAspect="1"/>
          </p:cNvPicPr>
          <p:nvPr/>
        </p:nvPicPr>
        <p:blipFill>
          <a:blip r:embed="rId5"/>
          <a:stretch>
            <a:fillRect/>
          </a:stretch>
        </p:blipFill>
        <p:spPr>
          <a:xfrm>
            <a:off x="283819" y="132041"/>
            <a:ext cx="2809875" cy="600075"/>
          </a:xfrm>
          <a:prstGeom prst="rect">
            <a:avLst/>
          </a:prstGeom>
        </p:spPr>
      </p:pic>
    </p:spTree>
    <p:extLst>
      <p:ext uri="{BB962C8B-B14F-4D97-AF65-F5344CB8AC3E}">
        <p14:creationId xmlns:p14="http://schemas.microsoft.com/office/powerpoint/2010/main" val="2573490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6940257-00F2-6B73-70C7-432CAA9F4F89}"/>
              </a:ext>
            </a:extLst>
          </p:cNvPr>
          <p:cNvSpPr>
            <a:spLocks noGrp="1"/>
          </p:cNvSpPr>
          <p:nvPr>
            <p:ph type="ctrTitle"/>
          </p:nvPr>
        </p:nvSpPr>
        <p:spPr>
          <a:xfrm>
            <a:off x="823194" y="2135401"/>
            <a:ext cx="10075904" cy="1079172"/>
          </a:xfrm>
        </p:spPr>
        <p:txBody>
          <a:bodyPr>
            <a:noAutofit/>
          </a:bodyPr>
          <a:lstStyle/>
          <a:p>
            <a:r>
              <a:rPr lang="es-ES" sz="6000" b="1" dirty="0">
                <a:solidFill>
                  <a:srgbClr val="1F2858"/>
                </a:solidFill>
                <a:latin typeface="HendersonSansW00-BasicLight" panose="02000505030000020004" pitchFamily="2" charset="0"/>
              </a:rPr>
              <a:t>Estado de Situación  Financiera </a:t>
            </a:r>
            <a:endParaRPr lang="es-CR" b="1" dirty="0">
              <a:solidFill>
                <a:srgbClr val="1F2858"/>
              </a:solidFill>
              <a:latin typeface="HendersonSansW00-BasicLight" panose="02000505030000020004" pitchFamily="2" charset="0"/>
            </a:endParaRPr>
          </a:p>
        </p:txBody>
      </p:sp>
      <p:cxnSp>
        <p:nvCxnSpPr>
          <p:cNvPr id="9" name="Conector recto 8">
            <a:extLst>
              <a:ext uri="{FF2B5EF4-FFF2-40B4-BE49-F238E27FC236}">
                <a16:creationId xmlns:a16="http://schemas.microsoft.com/office/drawing/2014/main" id="{0BF7F706-2F8A-2A1B-C74C-6FED82FDC6E0}"/>
              </a:ext>
            </a:extLst>
          </p:cNvPr>
          <p:cNvCxnSpPr>
            <a:cxnSpLocks/>
          </p:cNvCxnSpPr>
          <p:nvPr/>
        </p:nvCxnSpPr>
        <p:spPr>
          <a:xfrm>
            <a:off x="497146" y="3367195"/>
            <a:ext cx="10728000" cy="0"/>
          </a:xfrm>
          <a:prstGeom prst="line">
            <a:avLst/>
          </a:prstGeom>
          <a:ln>
            <a:solidFill>
              <a:srgbClr val="CFAC65"/>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B8B6A25F-6D51-05F5-E19A-2BA9B665012E}"/>
              </a:ext>
            </a:extLst>
          </p:cNvPr>
          <p:cNvSpPr txBox="1">
            <a:spLocks/>
          </p:cNvSpPr>
          <p:nvPr/>
        </p:nvSpPr>
        <p:spPr>
          <a:xfrm>
            <a:off x="2154591" y="3061950"/>
            <a:ext cx="8140292" cy="2119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800" dirty="0">
                <a:solidFill>
                  <a:srgbClr val="CFAC65"/>
                </a:solidFill>
                <a:latin typeface="HendersonSansW00-BasicSmBd" panose="02000505030000020004" pitchFamily="2" charset="0"/>
              </a:rPr>
              <a:t>Al 31 de diciembre de 2023</a:t>
            </a:r>
            <a:endParaRPr lang="es-CR" sz="4800" dirty="0">
              <a:solidFill>
                <a:srgbClr val="CFAC65"/>
              </a:solidFill>
              <a:latin typeface="HendersonSansW00-BasicSmBd" panose="02000505030000020004" pitchFamily="2" charset="0"/>
            </a:endParaRPr>
          </a:p>
        </p:txBody>
      </p:sp>
      <p:pic>
        <p:nvPicPr>
          <p:cNvPr id="4" name="Imagen 3">
            <a:extLst>
              <a:ext uri="{FF2B5EF4-FFF2-40B4-BE49-F238E27FC236}">
                <a16:creationId xmlns:a16="http://schemas.microsoft.com/office/drawing/2014/main" id="{59EF9A49-BE78-6717-A21F-E47516BF2912}"/>
              </a:ext>
            </a:extLst>
          </p:cNvPr>
          <p:cNvPicPr>
            <a:picLocks noChangeAspect="1"/>
          </p:cNvPicPr>
          <p:nvPr/>
        </p:nvPicPr>
        <p:blipFill>
          <a:blip r:embed="rId3"/>
          <a:stretch>
            <a:fillRect/>
          </a:stretch>
        </p:blipFill>
        <p:spPr>
          <a:xfrm>
            <a:off x="283819" y="132041"/>
            <a:ext cx="2809875" cy="600075"/>
          </a:xfrm>
          <a:prstGeom prst="rect">
            <a:avLst/>
          </a:prstGeom>
        </p:spPr>
      </p:pic>
    </p:spTree>
    <p:extLst>
      <p:ext uri="{BB962C8B-B14F-4D97-AF65-F5344CB8AC3E}">
        <p14:creationId xmlns:p14="http://schemas.microsoft.com/office/powerpoint/2010/main" val="2372395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68053285-2AA1-F214-1B37-4F0928694700}"/>
              </a:ext>
            </a:extLst>
          </p:cNvPr>
          <p:cNvSpPr txBox="1"/>
          <p:nvPr/>
        </p:nvSpPr>
        <p:spPr>
          <a:xfrm>
            <a:off x="4056844" y="192113"/>
            <a:ext cx="3631843" cy="1161857"/>
          </a:xfrm>
          <a:prstGeom prst="rect">
            <a:avLst/>
          </a:prstGeom>
          <a:noFill/>
        </p:spPr>
        <p:txBody>
          <a:bodyPr wrap="square" tIns="0" bIns="0">
            <a:spAutoFit/>
          </a:bodyPr>
          <a:lstStyle/>
          <a:p>
            <a:pPr algn="ctr">
              <a:tabLst>
                <a:tab pos="1170305" algn="l"/>
              </a:tabLst>
            </a:pPr>
            <a:r>
              <a:rPr lang="es-CR" sz="1000" b="1" dirty="0">
                <a:latin typeface="Arial Narrow" panose="020B0606020202030204" pitchFamily="34" charset="0"/>
              </a:rPr>
              <a:t> DISTRITO DE RIEGO ARENAL TEMPISQUE (DRAT)</a:t>
            </a:r>
          </a:p>
          <a:p>
            <a:pPr algn="ctr">
              <a:lnSpc>
                <a:spcPct val="115000"/>
              </a:lnSpc>
              <a:tabLst>
                <a:tab pos="1170305" algn="l"/>
              </a:tabLst>
            </a:pPr>
            <a:r>
              <a:rPr lang="es-CR" sz="1000" b="1" dirty="0">
                <a:latin typeface="Arial Narrow" panose="020B0606020202030204" pitchFamily="34" charset="0"/>
              </a:rPr>
              <a:t>(San José - Costa Rica)</a:t>
            </a:r>
          </a:p>
          <a:p>
            <a:pPr algn="ctr">
              <a:lnSpc>
                <a:spcPct val="115000"/>
              </a:lnSpc>
              <a:tabLst>
                <a:tab pos="1170305" algn="l"/>
              </a:tabLst>
            </a:pPr>
            <a:r>
              <a:rPr lang="es-CR" sz="1000" b="1" dirty="0">
                <a:latin typeface="Arial Narrow" panose="020B0606020202030204" pitchFamily="34" charset="0"/>
              </a:rPr>
              <a:t>ESTADO DE SITUACIÓN FINANCIERA</a:t>
            </a:r>
            <a:endParaRPr lang="es-ES_tradnl" sz="1000" b="1" dirty="0">
              <a:latin typeface="Arial Narrow" panose="020B0606020202030204" pitchFamily="34" charset="0"/>
            </a:endParaRPr>
          </a:p>
          <a:p>
            <a:pPr algn="ctr">
              <a:lnSpc>
                <a:spcPct val="115000"/>
              </a:lnSpc>
              <a:tabLst>
                <a:tab pos="1170305" algn="l"/>
              </a:tabLst>
            </a:pPr>
            <a:r>
              <a:rPr lang="es-CR" sz="1000" b="1" dirty="0">
                <a:latin typeface="Arial Narrow" panose="020B0606020202030204" pitchFamily="34" charset="0"/>
              </a:rPr>
              <a:t>Al 31 de diciembre de 2023</a:t>
            </a:r>
          </a:p>
          <a:p>
            <a:pPr algn="ctr">
              <a:lnSpc>
                <a:spcPct val="115000"/>
              </a:lnSpc>
              <a:tabLst>
                <a:tab pos="1170305" algn="l"/>
              </a:tabLst>
            </a:pPr>
            <a:r>
              <a:rPr lang="es-CR" sz="1000" b="1" dirty="0">
                <a:latin typeface="Arial Narrow" panose="020B0606020202030204" pitchFamily="34" charset="0"/>
              </a:rPr>
              <a:t>Con cifras comparativas al 31 de diciembre de 2022</a:t>
            </a:r>
          </a:p>
          <a:p>
            <a:pPr algn="ctr">
              <a:lnSpc>
                <a:spcPct val="115000"/>
              </a:lnSpc>
              <a:tabLst>
                <a:tab pos="1170305" algn="l"/>
              </a:tabLst>
            </a:pPr>
            <a:r>
              <a:rPr lang="es-CR" sz="1000" b="1" dirty="0">
                <a:latin typeface="Arial Narrow" panose="020B0606020202030204" pitchFamily="34" charset="0"/>
              </a:rPr>
              <a:t>(Expresados en miles de colones costarricenses)</a:t>
            </a:r>
          </a:p>
          <a:p>
            <a:pPr algn="ctr">
              <a:tabLst>
                <a:tab pos="1170305" algn="l"/>
              </a:tabLst>
            </a:pPr>
            <a:endParaRPr lang="es-CR" sz="800" b="1" dirty="0">
              <a:latin typeface="Arial Narrow" panose="020B0606020202030204" pitchFamily="34" charset="0"/>
            </a:endParaRPr>
          </a:p>
        </p:txBody>
      </p:sp>
      <p:pic>
        <p:nvPicPr>
          <p:cNvPr id="7" name="Imagen 6">
            <a:extLst>
              <a:ext uri="{FF2B5EF4-FFF2-40B4-BE49-F238E27FC236}">
                <a16:creationId xmlns:a16="http://schemas.microsoft.com/office/drawing/2014/main" id="{BF651F58-A2EB-D001-B4E9-703E26ED0528}"/>
              </a:ext>
            </a:extLst>
          </p:cNvPr>
          <p:cNvPicPr>
            <a:picLocks noChangeAspect="1"/>
          </p:cNvPicPr>
          <p:nvPr/>
        </p:nvPicPr>
        <p:blipFill>
          <a:blip r:embed="rId3"/>
          <a:stretch>
            <a:fillRect/>
          </a:stretch>
        </p:blipFill>
        <p:spPr>
          <a:xfrm>
            <a:off x="283819" y="132041"/>
            <a:ext cx="2809875" cy="600075"/>
          </a:xfrm>
          <a:prstGeom prst="rect">
            <a:avLst/>
          </a:prstGeom>
        </p:spPr>
      </p:pic>
      <p:pic>
        <p:nvPicPr>
          <p:cNvPr id="8" name="Imagen 7">
            <a:extLst>
              <a:ext uri="{FF2B5EF4-FFF2-40B4-BE49-F238E27FC236}">
                <a16:creationId xmlns:a16="http://schemas.microsoft.com/office/drawing/2014/main" id="{2CB57064-986C-ABDA-CF33-48FF2231BD97}"/>
              </a:ext>
            </a:extLst>
          </p:cNvPr>
          <p:cNvPicPr>
            <a:picLocks noChangeAspect="1"/>
          </p:cNvPicPr>
          <p:nvPr/>
        </p:nvPicPr>
        <p:blipFill>
          <a:blip r:embed="rId4"/>
          <a:stretch>
            <a:fillRect/>
          </a:stretch>
        </p:blipFill>
        <p:spPr>
          <a:xfrm>
            <a:off x="3374265" y="1353970"/>
            <a:ext cx="4997003" cy="5355923"/>
          </a:xfrm>
          <a:prstGeom prst="rect">
            <a:avLst/>
          </a:prstGeom>
        </p:spPr>
      </p:pic>
    </p:spTree>
    <p:extLst>
      <p:ext uri="{BB962C8B-B14F-4D97-AF65-F5344CB8AC3E}">
        <p14:creationId xmlns:p14="http://schemas.microsoft.com/office/powerpoint/2010/main" val="3896431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6940257-00F2-6B73-70C7-432CAA9F4F89}"/>
              </a:ext>
            </a:extLst>
          </p:cNvPr>
          <p:cNvSpPr>
            <a:spLocks noGrp="1"/>
          </p:cNvSpPr>
          <p:nvPr>
            <p:ph type="ctrTitle"/>
          </p:nvPr>
        </p:nvSpPr>
        <p:spPr>
          <a:xfrm>
            <a:off x="323432" y="2135401"/>
            <a:ext cx="11298284" cy="1079172"/>
          </a:xfrm>
        </p:spPr>
        <p:txBody>
          <a:bodyPr>
            <a:noAutofit/>
          </a:bodyPr>
          <a:lstStyle/>
          <a:p>
            <a:r>
              <a:rPr lang="es-ES" sz="6000" b="1" dirty="0">
                <a:solidFill>
                  <a:srgbClr val="1F2858"/>
                </a:solidFill>
                <a:latin typeface="HendersonSansW00-BasicLight" panose="02000505030000020004" pitchFamily="2" charset="0"/>
              </a:rPr>
              <a:t>Estado de Rendimiento Financiero</a:t>
            </a:r>
            <a:endParaRPr lang="es-CR" b="1" dirty="0">
              <a:solidFill>
                <a:srgbClr val="1F2858"/>
              </a:solidFill>
              <a:latin typeface="HendersonSansW00-BasicLight" panose="02000505030000020004" pitchFamily="2" charset="0"/>
            </a:endParaRPr>
          </a:p>
        </p:txBody>
      </p:sp>
      <p:cxnSp>
        <p:nvCxnSpPr>
          <p:cNvPr id="9" name="Conector recto 8">
            <a:extLst>
              <a:ext uri="{FF2B5EF4-FFF2-40B4-BE49-F238E27FC236}">
                <a16:creationId xmlns:a16="http://schemas.microsoft.com/office/drawing/2014/main" id="{0BF7F706-2F8A-2A1B-C74C-6FED82FDC6E0}"/>
              </a:ext>
            </a:extLst>
          </p:cNvPr>
          <p:cNvCxnSpPr>
            <a:cxnSpLocks/>
          </p:cNvCxnSpPr>
          <p:nvPr/>
        </p:nvCxnSpPr>
        <p:spPr>
          <a:xfrm>
            <a:off x="497146" y="3367195"/>
            <a:ext cx="10728000" cy="0"/>
          </a:xfrm>
          <a:prstGeom prst="line">
            <a:avLst/>
          </a:prstGeom>
          <a:ln>
            <a:solidFill>
              <a:srgbClr val="CFAC65"/>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B8B6A25F-6D51-05F5-E19A-2BA9B665012E}"/>
              </a:ext>
            </a:extLst>
          </p:cNvPr>
          <p:cNvSpPr txBox="1">
            <a:spLocks/>
          </p:cNvSpPr>
          <p:nvPr/>
        </p:nvSpPr>
        <p:spPr>
          <a:xfrm>
            <a:off x="2154591" y="3061950"/>
            <a:ext cx="8140292" cy="2119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800" dirty="0">
                <a:solidFill>
                  <a:srgbClr val="CFAC65"/>
                </a:solidFill>
                <a:latin typeface="HendersonSansW00-BasicSmBd" panose="02000505030000020004" pitchFamily="2" charset="0"/>
              </a:rPr>
              <a:t>Al 31 de diciembre de 2023</a:t>
            </a:r>
            <a:endParaRPr lang="es-CR" sz="4800" dirty="0">
              <a:solidFill>
                <a:srgbClr val="CFAC65"/>
              </a:solidFill>
              <a:latin typeface="HendersonSansW00-BasicSmBd" panose="02000505030000020004" pitchFamily="2" charset="0"/>
            </a:endParaRPr>
          </a:p>
        </p:txBody>
      </p:sp>
      <p:pic>
        <p:nvPicPr>
          <p:cNvPr id="4" name="Imagen 3">
            <a:extLst>
              <a:ext uri="{FF2B5EF4-FFF2-40B4-BE49-F238E27FC236}">
                <a16:creationId xmlns:a16="http://schemas.microsoft.com/office/drawing/2014/main" id="{D8D1C057-78B0-C1E3-6431-7C5E2F96902F}"/>
              </a:ext>
            </a:extLst>
          </p:cNvPr>
          <p:cNvPicPr>
            <a:picLocks noChangeAspect="1"/>
          </p:cNvPicPr>
          <p:nvPr/>
        </p:nvPicPr>
        <p:blipFill>
          <a:blip r:embed="rId3"/>
          <a:stretch>
            <a:fillRect/>
          </a:stretch>
        </p:blipFill>
        <p:spPr>
          <a:xfrm>
            <a:off x="283819" y="132041"/>
            <a:ext cx="2809875" cy="600075"/>
          </a:xfrm>
          <a:prstGeom prst="rect">
            <a:avLst/>
          </a:prstGeom>
        </p:spPr>
      </p:pic>
    </p:spTree>
    <p:extLst>
      <p:ext uri="{BB962C8B-B14F-4D97-AF65-F5344CB8AC3E}">
        <p14:creationId xmlns:p14="http://schemas.microsoft.com/office/powerpoint/2010/main" val="321128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0B84B9A9-2C7A-23A7-EF70-1FC0B9B2861D}"/>
              </a:ext>
            </a:extLst>
          </p:cNvPr>
          <p:cNvSpPr txBox="1"/>
          <p:nvPr/>
        </p:nvSpPr>
        <p:spPr>
          <a:xfrm>
            <a:off x="4136661" y="267594"/>
            <a:ext cx="4799848" cy="1190582"/>
          </a:xfrm>
          <a:prstGeom prst="rect">
            <a:avLst/>
          </a:prstGeom>
          <a:noFill/>
        </p:spPr>
        <p:txBody>
          <a:bodyPr wrap="square">
            <a:spAutoFit/>
          </a:bodyPr>
          <a:lstStyle/>
          <a:p>
            <a:pPr algn="ctr">
              <a:lnSpc>
                <a:spcPct val="115000"/>
              </a:lnSpc>
              <a:tabLst>
                <a:tab pos="1170305" algn="l"/>
              </a:tabLst>
            </a:pPr>
            <a:r>
              <a:rPr lang="es-CR" sz="1050" b="1" dirty="0">
                <a:latin typeface="Arial Narrow" panose="020B0606020202030204" pitchFamily="34" charset="0"/>
              </a:rPr>
              <a:t>DISTRITO DE RIEGO ARENAL TEMPISQUE (DRAT)</a:t>
            </a:r>
          </a:p>
          <a:p>
            <a:pPr algn="ctr">
              <a:lnSpc>
                <a:spcPct val="115000"/>
              </a:lnSpc>
              <a:tabLst>
                <a:tab pos="1170305" algn="l"/>
              </a:tabLst>
            </a:pPr>
            <a:r>
              <a:rPr lang="es-CR" sz="1050" b="1" dirty="0">
                <a:latin typeface="Arial Narrow" panose="020B0606020202030204" pitchFamily="34" charset="0"/>
              </a:rPr>
              <a:t>(San José - Costa Rica) </a:t>
            </a:r>
          </a:p>
          <a:p>
            <a:pPr algn="ctr">
              <a:lnSpc>
                <a:spcPct val="115000"/>
              </a:lnSpc>
              <a:tabLst>
                <a:tab pos="1170305" algn="l"/>
              </a:tabLst>
            </a:pPr>
            <a:r>
              <a:rPr lang="es-CR" sz="1050" b="1" dirty="0">
                <a:latin typeface="Arial Narrow" panose="020B0606020202030204" pitchFamily="34" charset="0"/>
              </a:rPr>
              <a:t>ESTADOS DE RENDIMIENTOS FINANCIEROS</a:t>
            </a:r>
          </a:p>
          <a:p>
            <a:pPr algn="ctr">
              <a:lnSpc>
                <a:spcPct val="115000"/>
              </a:lnSpc>
              <a:tabLst>
                <a:tab pos="1170305" algn="l"/>
              </a:tabLst>
            </a:pPr>
            <a:r>
              <a:rPr lang="es-CR" sz="1050" b="1" dirty="0">
                <a:latin typeface="Arial Narrow" panose="020B0606020202030204" pitchFamily="34" charset="0"/>
              </a:rPr>
              <a:t>Por el año terminado el 31 de diciembre de 2023</a:t>
            </a:r>
          </a:p>
          <a:p>
            <a:pPr algn="ctr">
              <a:lnSpc>
                <a:spcPct val="115000"/>
              </a:lnSpc>
              <a:tabLst>
                <a:tab pos="1170305" algn="l"/>
              </a:tabLst>
            </a:pPr>
            <a:r>
              <a:rPr lang="es-CR" sz="1050" b="1" dirty="0">
                <a:latin typeface="Arial Narrow" panose="020B0606020202030204" pitchFamily="34" charset="0"/>
              </a:rPr>
              <a:t>Con cifras comparativas al 31 de diciembre de 2022</a:t>
            </a:r>
          </a:p>
          <a:p>
            <a:pPr algn="ctr">
              <a:lnSpc>
                <a:spcPct val="115000"/>
              </a:lnSpc>
              <a:tabLst>
                <a:tab pos="1170305" algn="l"/>
              </a:tabLst>
            </a:pPr>
            <a:r>
              <a:rPr lang="es-CR" sz="1050" b="1" dirty="0">
                <a:latin typeface="Arial Narrow" panose="020B0606020202030204" pitchFamily="34" charset="0"/>
              </a:rPr>
              <a:t>(Expresados en miles colones costarricenses)</a:t>
            </a:r>
          </a:p>
        </p:txBody>
      </p:sp>
      <p:pic>
        <p:nvPicPr>
          <p:cNvPr id="2" name="Imagen 1">
            <a:extLst>
              <a:ext uri="{FF2B5EF4-FFF2-40B4-BE49-F238E27FC236}">
                <a16:creationId xmlns:a16="http://schemas.microsoft.com/office/drawing/2014/main" id="{D144FF6A-A1CF-C585-26DE-D36690F34E83}"/>
              </a:ext>
            </a:extLst>
          </p:cNvPr>
          <p:cNvPicPr>
            <a:picLocks noChangeAspect="1"/>
          </p:cNvPicPr>
          <p:nvPr/>
        </p:nvPicPr>
        <p:blipFill>
          <a:blip r:embed="rId3"/>
          <a:stretch>
            <a:fillRect/>
          </a:stretch>
        </p:blipFill>
        <p:spPr>
          <a:xfrm>
            <a:off x="283819" y="132041"/>
            <a:ext cx="2809875" cy="600075"/>
          </a:xfrm>
          <a:prstGeom prst="rect">
            <a:avLst/>
          </a:prstGeom>
        </p:spPr>
      </p:pic>
      <p:pic>
        <p:nvPicPr>
          <p:cNvPr id="5" name="Imagen 4">
            <a:extLst>
              <a:ext uri="{FF2B5EF4-FFF2-40B4-BE49-F238E27FC236}">
                <a16:creationId xmlns:a16="http://schemas.microsoft.com/office/drawing/2014/main" id="{4ED54535-E4CF-ED12-6654-20C45AF8D96B}"/>
              </a:ext>
            </a:extLst>
          </p:cNvPr>
          <p:cNvPicPr>
            <a:picLocks noChangeAspect="1"/>
          </p:cNvPicPr>
          <p:nvPr/>
        </p:nvPicPr>
        <p:blipFill>
          <a:blip r:embed="rId4"/>
          <a:stretch>
            <a:fillRect/>
          </a:stretch>
        </p:blipFill>
        <p:spPr>
          <a:xfrm>
            <a:off x="3638838" y="1581390"/>
            <a:ext cx="5795494" cy="4864637"/>
          </a:xfrm>
          <a:prstGeom prst="rect">
            <a:avLst/>
          </a:prstGeom>
        </p:spPr>
      </p:pic>
    </p:spTree>
    <p:extLst>
      <p:ext uri="{BB962C8B-B14F-4D97-AF65-F5344CB8AC3E}">
        <p14:creationId xmlns:p14="http://schemas.microsoft.com/office/powerpoint/2010/main" val="68721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Google Shape;193;p12">
            <a:extLst>
              <a:ext uri="{FF2B5EF4-FFF2-40B4-BE49-F238E27FC236}">
                <a16:creationId xmlns:a16="http://schemas.microsoft.com/office/drawing/2014/main" id="{99E5591E-100D-D80F-C90B-C14954689159}"/>
              </a:ext>
            </a:extLst>
          </p:cNvPr>
          <p:cNvSpPr txBox="1">
            <a:spLocks/>
          </p:cNvSpPr>
          <p:nvPr/>
        </p:nvSpPr>
        <p:spPr>
          <a:xfrm>
            <a:off x="1225104" y="1094705"/>
            <a:ext cx="9741792" cy="4869998"/>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350" marR="31115" algn="just">
              <a:lnSpc>
                <a:spcPct val="150000"/>
              </a:lnSpc>
              <a:spcBef>
                <a:spcPts val="350"/>
              </a:spcBef>
            </a:pPr>
            <a:r>
              <a:rPr lang="es-CR" sz="1400" b="1" i="1" spc="-15" dirty="0">
                <a:solidFill>
                  <a:schemeClr val="accent5">
                    <a:lumMod val="50000"/>
                  </a:schemeClr>
                </a:solidFill>
                <a:latin typeface="Arial Narrow" panose="020B0606020202030204" pitchFamily="34" charset="0"/>
              </a:rPr>
              <a:t>Señores </a:t>
            </a:r>
          </a:p>
          <a:p>
            <a:pPr algn="just">
              <a:lnSpc>
                <a:spcPct val="115000"/>
              </a:lnSpc>
              <a:spcAft>
                <a:spcPts val="1000"/>
              </a:spcAft>
              <a:tabLst>
                <a:tab pos="1170305" algn="l"/>
              </a:tabLst>
            </a:pPr>
            <a:r>
              <a:rPr lang="es-CR" sz="1400" b="1" i="1" spc="-15" dirty="0">
                <a:solidFill>
                  <a:schemeClr val="accent5">
                    <a:lumMod val="50000"/>
                  </a:schemeClr>
                </a:solidFill>
                <a:latin typeface="Arial Narrow" panose="020B0606020202030204" pitchFamily="34" charset="0"/>
              </a:rPr>
              <a:t>Junta Directiva del Servicio Nacional de Aguas Subterráneas, Riego y Avenamiento (SENARA)</a:t>
            </a:r>
          </a:p>
          <a:p>
            <a:pPr algn="just">
              <a:lnSpc>
                <a:spcPct val="150000"/>
              </a:lnSpc>
              <a:spcAft>
                <a:spcPts val="1000"/>
              </a:spcAft>
              <a:tabLst>
                <a:tab pos="1170305" algn="l"/>
              </a:tabLst>
            </a:pPr>
            <a:r>
              <a:rPr lang="es-ES" sz="1400" spc="-15" dirty="0">
                <a:solidFill>
                  <a:schemeClr val="accent5">
                    <a:lumMod val="50000"/>
                  </a:schemeClr>
                </a:solidFill>
                <a:latin typeface="Arial Narrow" panose="020B0606020202030204" pitchFamily="34" charset="0"/>
              </a:rPr>
              <a:t>Hemos efectuado las auditorías de los estados financieros que se acompañan del </a:t>
            </a:r>
            <a:r>
              <a:rPr lang="es-ES" sz="1400" b="1" spc="-15" dirty="0">
                <a:solidFill>
                  <a:schemeClr val="accent5">
                    <a:lumMod val="50000"/>
                  </a:schemeClr>
                </a:solidFill>
                <a:latin typeface="Arial Narrow" panose="020B0606020202030204" pitchFamily="34" charset="0"/>
              </a:rPr>
              <a:t>Servicio Nacional de Aguas Subterráneas, Riego y Avenamiento (SENARA), </a:t>
            </a:r>
            <a:r>
              <a:rPr lang="es-ES" sz="1400" spc="-15" dirty="0">
                <a:solidFill>
                  <a:schemeClr val="accent5">
                    <a:lumMod val="50000"/>
                  </a:schemeClr>
                </a:solidFill>
                <a:latin typeface="Arial Narrow" panose="020B0606020202030204" pitchFamily="34" charset="0"/>
              </a:rPr>
              <a:t>los cuales comprenden los balances de situación financiera al 31 de diciembre de 2023</a:t>
            </a:r>
            <a:r>
              <a:rPr lang="es-CR" sz="1400" spc="-15" dirty="0">
                <a:solidFill>
                  <a:schemeClr val="accent5">
                    <a:lumMod val="50000"/>
                  </a:schemeClr>
                </a:solidFill>
                <a:latin typeface="Arial Narrow" panose="020B0606020202030204" pitchFamily="34" charset="0"/>
              </a:rPr>
              <a:t>; y</a:t>
            </a:r>
            <a:r>
              <a:rPr lang="es-ES" sz="1400" spc="-15" dirty="0">
                <a:solidFill>
                  <a:schemeClr val="accent5">
                    <a:lumMod val="50000"/>
                  </a:schemeClr>
                </a:solidFill>
                <a:latin typeface="Arial Narrow" panose="020B0606020202030204" pitchFamily="34" charset="0"/>
              </a:rPr>
              <a:t> los correspondientes estados conexos de rendimientos financieros, de variaciones en el patrimonio y de flujos de efectivo por los años que terminaron en esas fechas, así como un resumen de las principales políticas contables y otras notas explicativas.</a:t>
            </a:r>
            <a:endParaRPr lang="es-CR" sz="1400" spc="-15" dirty="0">
              <a:solidFill>
                <a:schemeClr val="accent5">
                  <a:lumMod val="50000"/>
                </a:schemeClr>
              </a:solidFill>
              <a:latin typeface="Arial Narrow" panose="020B0606020202030204" pitchFamily="34" charset="0"/>
            </a:endParaRPr>
          </a:p>
          <a:p>
            <a:pPr algn="just">
              <a:lnSpc>
                <a:spcPct val="150000"/>
              </a:lnSpc>
              <a:spcBef>
                <a:spcPts val="20"/>
              </a:spcBef>
              <a:spcAft>
                <a:spcPts val="1000"/>
              </a:spcAft>
              <a:tabLst>
                <a:tab pos="1170305" algn="l"/>
              </a:tabLst>
            </a:pPr>
            <a:r>
              <a:rPr lang="es-ES" sz="1400" b="1" i="1" spc="-15" dirty="0">
                <a:solidFill>
                  <a:schemeClr val="accent5">
                    <a:lumMod val="50000"/>
                  </a:schemeClr>
                </a:solidFill>
                <a:latin typeface="Arial Narrow" panose="020B0606020202030204" pitchFamily="34" charset="0"/>
              </a:rPr>
              <a:t>Opinión con Salvedades</a:t>
            </a:r>
            <a:endParaRPr lang="es-CR" sz="1400" b="1" i="1" spc="-15" dirty="0">
              <a:solidFill>
                <a:schemeClr val="accent5">
                  <a:lumMod val="50000"/>
                </a:schemeClr>
              </a:solidFill>
              <a:latin typeface="Arial Narrow" panose="020B0606020202030204" pitchFamily="34" charset="0"/>
            </a:endParaRPr>
          </a:p>
          <a:p>
            <a:pPr algn="just">
              <a:lnSpc>
                <a:spcPct val="150000"/>
              </a:lnSpc>
              <a:spcAft>
                <a:spcPts val="1000"/>
              </a:spcAft>
              <a:tabLst>
                <a:tab pos="1170305" algn="l"/>
              </a:tabLst>
            </a:pPr>
            <a:r>
              <a:rPr lang="es-ES" sz="1400" spc="-15" dirty="0">
                <a:solidFill>
                  <a:schemeClr val="accent5">
                    <a:lumMod val="50000"/>
                  </a:schemeClr>
                </a:solidFill>
                <a:latin typeface="Arial Narrow" panose="020B0606020202030204" pitchFamily="34" charset="0"/>
              </a:rPr>
              <a:t>En nuestra opinión, excepto por los posibles efectos de lo comentado en el párrafo de sección “Bases para la Opinión Calificada”,  los estados financieros antes mencionados presentan razonablemente en todos los aspectos importantes, la situación financiera del Servicio Nacional de Aguas Subterráneas, Riego y Avenamiento (SENARA) al 31 de diciembre de 2023, así como sus rendimientos financieros, variaciones en el patrimonio y flujos de efectivo correspondientes a los ejercicios terminados en dichas fechas, de conformidad con la base contable que se resume en la nota 2 a los estados financieros.</a:t>
            </a:r>
            <a:endParaRPr lang="es-CR" sz="1400" spc="-15" dirty="0">
              <a:solidFill>
                <a:schemeClr val="accent5">
                  <a:lumMod val="50000"/>
                </a:schemeClr>
              </a:solidFill>
              <a:latin typeface="Arial Narrow" panose="020B0606020202030204" pitchFamily="34" charset="0"/>
            </a:endParaRPr>
          </a:p>
        </p:txBody>
      </p:sp>
      <p:pic>
        <p:nvPicPr>
          <p:cNvPr id="4" name="Imagen 3">
            <a:extLst>
              <a:ext uri="{FF2B5EF4-FFF2-40B4-BE49-F238E27FC236}">
                <a16:creationId xmlns:a16="http://schemas.microsoft.com/office/drawing/2014/main" id="{29DA524F-D968-B882-547F-B880797CBF8F}"/>
              </a:ext>
            </a:extLst>
          </p:cNvPr>
          <p:cNvPicPr>
            <a:picLocks noChangeAspect="1"/>
          </p:cNvPicPr>
          <p:nvPr/>
        </p:nvPicPr>
        <p:blipFill>
          <a:blip r:embed="rId3"/>
          <a:stretch>
            <a:fillRect/>
          </a:stretch>
        </p:blipFill>
        <p:spPr>
          <a:xfrm>
            <a:off x="283819" y="132041"/>
            <a:ext cx="2809875" cy="666449"/>
          </a:xfrm>
          <a:prstGeom prst="rect">
            <a:avLst/>
          </a:prstGeom>
        </p:spPr>
      </p:pic>
    </p:spTree>
    <p:extLst>
      <p:ext uri="{BB962C8B-B14F-4D97-AF65-F5344CB8AC3E}">
        <p14:creationId xmlns:p14="http://schemas.microsoft.com/office/powerpoint/2010/main" val="432845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6940257-00F2-6B73-70C7-432CAA9F4F89}"/>
              </a:ext>
            </a:extLst>
          </p:cNvPr>
          <p:cNvSpPr>
            <a:spLocks noGrp="1"/>
          </p:cNvSpPr>
          <p:nvPr>
            <p:ph type="ctrTitle"/>
          </p:nvPr>
        </p:nvSpPr>
        <p:spPr>
          <a:xfrm>
            <a:off x="480800" y="1867440"/>
            <a:ext cx="8507619" cy="2167706"/>
          </a:xfrm>
        </p:spPr>
        <p:txBody>
          <a:bodyPr>
            <a:noAutofit/>
          </a:bodyPr>
          <a:lstStyle/>
          <a:p>
            <a:pPr marR="1112520">
              <a:lnSpc>
                <a:spcPct val="115000"/>
              </a:lnSpc>
              <a:spcAft>
                <a:spcPts val="1000"/>
              </a:spcAft>
              <a:tabLst>
                <a:tab pos="-640080" algn="l"/>
              </a:tabLst>
            </a:pPr>
            <a:r>
              <a:rPr lang="es-CR" sz="4800" dirty="0">
                <a:solidFill>
                  <a:srgbClr val="1F2858"/>
                </a:solidFill>
                <a:latin typeface="HendersonSansW00-BasicBold" panose="02000505030000020004" pitchFamily="2" charset="0"/>
              </a:rPr>
              <a:t>Carta de Gerencia </a:t>
            </a:r>
            <a:br>
              <a:rPr lang="es-CR" sz="4800" dirty="0">
                <a:solidFill>
                  <a:srgbClr val="1F2858"/>
                </a:solidFill>
                <a:latin typeface="HendersonSansW00-BasicBold" panose="02000505030000020004" pitchFamily="2" charset="0"/>
              </a:rPr>
            </a:br>
            <a:r>
              <a:rPr lang="es-CR" sz="4800" dirty="0">
                <a:solidFill>
                  <a:srgbClr val="1F2858"/>
                </a:solidFill>
                <a:latin typeface="HendersonSansW00-BasicBold" panose="02000505030000020004" pitchFamily="2" charset="0"/>
              </a:rPr>
              <a:t>CG 1-2023</a:t>
            </a:r>
          </a:p>
        </p:txBody>
      </p:sp>
      <p:sp>
        <p:nvSpPr>
          <p:cNvPr id="3" name="Subtítulo 2">
            <a:extLst>
              <a:ext uri="{FF2B5EF4-FFF2-40B4-BE49-F238E27FC236}">
                <a16:creationId xmlns:a16="http://schemas.microsoft.com/office/drawing/2014/main" id="{5FE63B8D-6F70-6592-6588-50D7300D8D4A}"/>
              </a:ext>
            </a:extLst>
          </p:cNvPr>
          <p:cNvSpPr>
            <a:spLocks noGrp="1"/>
          </p:cNvSpPr>
          <p:nvPr>
            <p:ph type="subTitle" idx="1"/>
          </p:nvPr>
        </p:nvSpPr>
        <p:spPr>
          <a:xfrm>
            <a:off x="1256530" y="4164266"/>
            <a:ext cx="6832626" cy="555594"/>
          </a:xfrm>
        </p:spPr>
        <p:txBody>
          <a:bodyPr>
            <a:normAutofit fontScale="25000" lnSpcReduction="20000"/>
          </a:bodyPr>
          <a:lstStyle/>
          <a:p>
            <a:pPr marR="1112520">
              <a:lnSpc>
                <a:spcPct val="115000"/>
              </a:lnSpc>
              <a:spcAft>
                <a:spcPts val="1000"/>
              </a:spcAft>
              <a:tabLst>
                <a:tab pos="-640080" algn="l"/>
              </a:tabLst>
            </a:pPr>
            <a:r>
              <a:rPr lang="es-CR" sz="12800" b="1" dirty="0">
                <a:solidFill>
                  <a:srgbClr val="1F2858"/>
                </a:solidFill>
                <a:latin typeface="HendersonSansW00-BasicBold" panose="02000505030000020004" pitchFamily="2" charset="0"/>
              </a:rPr>
              <a:t>Hallazgos y Recomendaciones </a:t>
            </a:r>
          </a:p>
          <a:p>
            <a:pPr marR="1112520" lvl="0" algn="just">
              <a:lnSpc>
                <a:spcPct val="115000"/>
              </a:lnSpc>
              <a:spcAft>
                <a:spcPts val="1000"/>
              </a:spcAft>
              <a:tabLst>
                <a:tab pos="-640080" algn="l"/>
              </a:tabLst>
            </a:pPr>
            <a:endParaRPr lang="es-CR" sz="8000" dirty="0">
              <a:solidFill>
                <a:srgbClr val="1F2858"/>
              </a:solidFill>
              <a:latin typeface="HendersonSansW00-BasicBold" panose="02000505030000020004" pitchFamily="2" charset="0"/>
            </a:endParaRPr>
          </a:p>
          <a:p>
            <a:pPr>
              <a:lnSpc>
                <a:spcPct val="120000"/>
              </a:lnSpc>
            </a:pPr>
            <a:endParaRPr lang="es-CR" sz="8000" dirty="0">
              <a:solidFill>
                <a:srgbClr val="1F2858"/>
              </a:solidFill>
              <a:latin typeface="HendersonSansW00-BasicBold" panose="02000505030000020004" pitchFamily="2" charset="0"/>
            </a:endParaRPr>
          </a:p>
          <a:p>
            <a:pPr algn="l"/>
            <a:endParaRPr lang="es-CR" sz="8000" dirty="0">
              <a:solidFill>
                <a:srgbClr val="1F2858"/>
              </a:solidFill>
              <a:latin typeface="HendersonSansW00-BasicBold" panose="02000505030000020004" pitchFamily="2" charset="0"/>
            </a:endParaRPr>
          </a:p>
        </p:txBody>
      </p:sp>
      <p:cxnSp>
        <p:nvCxnSpPr>
          <p:cNvPr id="9" name="Conector recto 8">
            <a:extLst>
              <a:ext uri="{FF2B5EF4-FFF2-40B4-BE49-F238E27FC236}">
                <a16:creationId xmlns:a16="http://schemas.microsoft.com/office/drawing/2014/main" id="{0BF7F706-2F8A-2A1B-C74C-6FED82FDC6E0}"/>
              </a:ext>
            </a:extLst>
          </p:cNvPr>
          <p:cNvCxnSpPr>
            <a:cxnSpLocks/>
          </p:cNvCxnSpPr>
          <p:nvPr/>
        </p:nvCxnSpPr>
        <p:spPr>
          <a:xfrm>
            <a:off x="357268" y="4035146"/>
            <a:ext cx="8631151" cy="0"/>
          </a:xfrm>
          <a:prstGeom prst="line">
            <a:avLst/>
          </a:prstGeom>
          <a:ln>
            <a:solidFill>
              <a:srgbClr val="CFAC65"/>
            </a:solidFill>
          </a:ln>
        </p:spPr>
        <p:style>
          <a:lnRef idx="1">
            <a:schemeClr val="accent1"/>
          </a:lnRef>
          <a:fillRef idx="0">
            <a:schemeClr val="accent1"/>
          </a:fillRef>
          <a:effectRef idx="0">
            <a:schemeClr val="accent1"/>
          </a:effectRef>
          <a:fontRef idx="minor">
            <a:schemeClr val="tx1"/>
          </a:fontRef>
        </p:style>
      </p:cxnSp>
      <p:pic>
        <p:nvPicPr>
          <p:cNvPr id="6" name="Gráfico 5">
            <a:extLst>
              <a:ext uri="{FF2B5EF4-FFF2-40B4-BE49-F238E27FC236}">
                <a16:creationId xmlns:a16="http://schemas.microsoft.com/office/drawing/2014/main" id="{CF2E9988-86A1-9394-4F6F-36700F3D7F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3840" y="525619"/>
            <a:ext cx="3847360" cy="4149917"/>
          </a:xfrm>
          <a:prstGeom prst="rect">
            <a:avLst/>
          </a:prstGeom>
        </p:spPr>
      </p:pic>
      <p:pic>
        <p:nvPicPr>
          <p:cNvPr id="5" name="Imagen 4">
            <a:extLst>
              <a:ext uri="{FF2B5EF4-FFF2-40B4-BE49-F238E27FC236}">
                <a16:creationId xmlns:a16="http://schemas.microsoft.com/office/drawing/2014/main" id="{14C62C41-846F-8FB6-64FA-1506F1C366D1}"/>
              </a:ext>
            </a:extLst>
          </p:cNvPr>
          <p:cNvPicPr>
            <a:picLocks noChangeAspect="1"/>
          </p:cNvPicPr>
          <p:nvPr/>
        </p:nvPicPr>
        <p:blipFill>
          <a:blip r:embed="rId5"/>
          <a:stretch>
            <a:fillRect/>
          </a:stretch>
        </p:blipFill>
        <p:spPr>
          <a:xfrm>
            <a:off x="283819" y="132041"/>
            <a:ext cx="2809875" cy="600075"/>
          </a:xfrm>
          <a:prstGeom prst="rect">
            <a:avLst/>
          </a:prstGeom>
        </p:spPr>
      </p:pic>
    </p:spTree>
    <p:extLst>
      <p:ext uri="{BB962C8B-B14F-4D97-AF65-F5344CB8AC3E}">
        <p14:creationId xmlns:p14="http://schemas.microsoft.com/office/powerpoint/2010/main" val="3107516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Google Shape;193;p12">
            <a:extLst>
              <a:ext uri="{FF2B5EF4-FFF2-40B4-BE49-F238E27FC236}">
                <a16:creationId xmlns:a16="http://schemas.microsoft.com/office/drawing/2014/main" id="{81E70943-E96B-946D-C472-D0D50A124973}"/>
              </a:ext>
            </a:extLst>
          </p:cNvPr>
          <p:cNvSpPr txBox="1">
            <a:spLocks/>
          </p:cNvSpPr>
          <p:nvPr/>
        </p:nvSpPr>
        <p:spPr>
          <a:xfrm>
            <a:off x="1068945" y="732117"/>
            <a:ext cx="10225827" cy="5993842"/>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endParaRPr lang="es-CR" sz="1400" b="1" spc="-15" dirty="0">
              <a:solidFill>
                <a:schemeClr val="accent5">
                  <a:lumMod val="50000"/>
                </a:schemeClr>
              </a:solidFill>
              <a:latin typeface="Arial Narrow" panose="020B0606020202030204" pitchFamily="34" charset="0"/>
            </a:endParaRPr>
          </a:p>
          <a:p>
            <a:pPr algn="just">
              <a:lnSpc>
                <a:spcPct val="100000"/>
              </a:lnSpc>
            </a:pPr>
            <a:endParaRPr lang="es-CR" sz="1400" spc="-15" dirty="0">
              <a:solidFill>
                <a:schemeClr val="accent5">
                  <a:lumMod val="50000"/>
                </a:schemeClr>
              </a:solidFill>
              <a:latin typeface="Arial Narrow" panose="020B0606020202030204" pitchFamily="34" charset="0"/>
            </a:endParaRPr>
          </a:p>
          <a:p>
            <a:pPr algn="just">
              <a:lnSpc>
                <a:spcPct val="150000"/>
              </a:lnSpc>
            </a:pPr>
            <a:endParaRPr lang="es-CR" sz="1400" spc="-15" dirty="0">
              <a:solidFill>
                <a:schemeClr val="accent5">
                  <a:lumMod val="50000"/>
                </a:schemeClr>
              </a:solidFill>
              <a:latin typeface="Arial Narrow" panose="020B0606020202030204" pitchFamily="34" charset="0"/>
            </a:endParaRPr>
          </a:p>
          <a:p>
            <a:pPr algn="just">
              <a:lnSpc>
                <a:spcPct val="150000"/>
              </a:lnSpc>
            </a:pPr>
            <a:endParaRPr lang="es-CR" sz="1400" b="1" i="1" spc="-15" dirty="0">
              <a:solidFill>
                <a:schemeClr val="accent5">
                  <a:lumMod val="50000"/>
                </a:schemeClr>
              </a:solidFill>
              <a:latin typeface="Arial Narrow" panose="020B0606020202030204" pitchFamily="34" charset="0"/>
            </a:endParaRPr>
          </a:p>
        </p:txBody>
      </p:sp>
      <p:pic>
        <p:nvPicPr>
          <p:cNvPr id="3" name="Imagen 2">
            <a:extLst>
              <a:ext uri="{FF2B5EF4-FFF2-40B4-BE49-F238E27FC236}">
                <a16:creationId xmlns:a16="http://schemas.microsoft.com/office/drawing/2014/main" id="{1EC5DFB6-0031-D3C6-1C05-12C48D2728F9}"/>
              </a:ext>
            </a:extLst>
          </p:cNvPr>
          <p:cNvPicPr>
            <a:picLocks noChangeAspect="1"/>
          </p:cNvPicPr>
          <p:nvPr/>
        </p:nvPicPr>
        <p:blipFill>
          <a:blip r:embed="rId3"/>
          <a:stretch>
            <a:fillRect/>
          </a:stretch>
        </p:blipFill>
        <p:spPr>
          <a:xfrm>
            <a:off x="283819" y="132041"/>
            <a:ext cx="2809875" cy="600075"/>
          </a:xfrm>
          <a:prstGeom prst="rect">
            <a:avLst/>
          </a:prstGeom>
        </p:spPr>
      </p:pic>
      <p:pic>
        <p:nvPicPr>
          <p:cNvPr id="4" name="Imagen 3">
            <a:extLst>
              <a:ext uri="{FF2B5EF4-FFF2-40B4-BE49-F238E27FC236}">
                <a16:creationId xmlns:a16="http://schemas.microsoft.com/office/drawing/2014/main" id="{2970FF62-C992-9030-0401-8B934DECEAA2}"/>
              </a:ext>
            </a:extLst>
          </p:cNvPr>
          <p:cNvPicPr>
            <a:picLocks noChangeAspect="1"/>
          </p:cNvPicPr>
          <p:nvPr/>
        </p:nvPicPr>
        <p:blipFill>
          <a:blip r:embed="rId4"/>
          <a:stretch>
            <a:fillRect/>
          </a:stretch>
        </p:blipFill>
        <p:spPr>
          <a:xfrm>
            <a:off x="3154559" y="432078"/>
            <a:ext cx="6385799" cy="6137164"/>
          </a:xfrm>
          <a:prstGeom prst="rect">
            <a:avLst/>
          </a:prstGeom>
        </p:spPr>
      </p:pic>
    </p:spTree>
    <p:extLst>
      <p:ext uri="{BB962C8B-B14F-4D97-AF65-F5344CB8AC3E}">
        <p14:creationId xmlns:p14="http://schemas.microsoft.com/office/powerpoint/2010/main" val="3034248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6940257-00F2-6B73-70C7-432CAA9F4F89}"/>
              </a:ext>
            </a:extLst>
          </p:cNvPr>
          <p:cNvSpPr>
            <a:spLocks noGrp="1"/>
          </p:cNvSpPr>
          <p:nvPr>
            <p:ph type="ctrTitle"/>
          </p:nvPr>
        </p:nvSpPr>
        <p:spPr>
          <a:xfrm>
            <a:off x="685336" y="1472257"/>
            <a:ext cx="9132432" cy="2498330"/>
          </a:xfrm>
        </p:spPr>
        <p:txBody>
          <a:bodyPr>
            <a:noAutofit/>
          </a:bodyPr>
          <a:lstStyle/>
          <a:p>
            <a:pPr marR="1112520">
              <a:lnSpc>
                <a:spcPct val="100000"/>
              </a:lnSpc>
              <a:spcAft>
                <a:spcPts val="1000"/>
              </a:spcAft>
              <a:tabLst>
                <a:tab pos="-640080" algn="l"/>
              </a:tabLst>
            </a:pPr>
            <a:r>
              <a:rPr lang="es-ES" sz="4000" b="1" dirty="0">
                <a:solidFill>
                  <a:srgbClr val="1F2858"/>
                </a:solidFill>
                <a:latin typeface="HendersonSansW00-BasicBold" panose="02000505030000020004" pitchFamily="2" charset="0"/>
              </a:rPr>
              <a:t>Informe sobre el trabajo para atestiguar con seguridad razonable sobre el proceso de elaboración de la liquidación presupuestaria</a:t>
            </a:r>
            <a:endParaRPr lang="es-CR" sz="4000" b="1" dirty="0">
              <a:solidFill>
                <a:srgbClr val="1F2858"/>
              </a:solidFill>
              <a:latin typeface="HendersonSansW00-BasicBold" panose="02000505030000020004" pitchFamily="2" charset="0"/>
            </a:endParaRPr>
          </a:p>
        </p:txBody>
      </p:sp>
      <p:sp>
        <p:nvSpPr>
          <p:cNvPr id="3" name="Subtítulo 2">
            <a:extLst>
              <a:ext uri="{FF2B5EF4-FFF2-40B4-BE49-F238E27FC236}">
                <a16:creationId xmlns:a16="http://schemas.microsoft.com/office/drawing/2014/main" id="{5FE63B8D-6F70-6592-6588-50D7300D8D4A}"/>
              </a:ext>
            </a:extLst>
          </p:cNvPr>
          <p:cNvSpPr>
            <a:spLocks noGrp="1"/>
          </p:cNvSpPr>
          <p:nvPr>
            <p:ph type="subTitle" idx="1"/>
          </p:nvPr>
        </p:nvSpPr>
        <p:spPr>
          <a:xfrm>
            <a:off x="1256530" y="4164266"/>
            <a:ext cx="6832626" cy="555594"/>
          </a:xfrm>
        </p:spPr>
        <p:txBody>
          <a:bodyPr>
            <a:normAutofit fontScale="25000" lnSpcReduction="20000"/>
          </a:bodyPr>
          <a:lstStyle/>
          <a:p>
            <a:pPr marR="1112520">
              <a:lnSpc>
                <a:spcPct val="115000"/>
              </a:lnSpc>
              <a:spcAft>
                <a:spcPts val="1000"/>
              </a:spcAft>
              <a:tabLst>
                <a:tab pos="-640080" algn="l"/>
              </a:tabLst>
            </a:pPr>
            <a:r>
              <a:rPr lang="es-ES" sz="12800" b="1" dirty="0">
                <a:solidFill>
                  <a:srgbClr val="1F2858"/>
                </a:solidFill>
                <a:latin typeface="HendersonSansW00-BasicBold" panose="02000505030000020004" pitchFamily="2" charset="0"/>
              </a:rPr>
              <a:t>Al 31 de diciembre de 2023</a:t>
            </a:r>
            <a:endParaRPr lang="es-CR" sz="12800" b="1" dirty="0">
              <a:solidFill>
                <a:srgbClr val="1F2858"/>
              </a:solidFill>
              <a:latin typeface="HendersonSansW00-BasicBold" panose="02000505030000020004" pitchFamily="2" charset="0"/>
            </a:endParaRPr>
          </a:p>
          <a:p>
            <a:pPr marR="1112520">
              <a:lnSpc>
                <a:spcPct val="115000"/>
              </a:lnSpc>
              <a:spcAft>
                <a:spcPts val="1000"/>
              </a:spcAft>
              <a:tabLst>
                <a:tab pos="-640080" algn="l"/>
              </a:tabLst>
            </a:pPr>
            <a:endParaRPr lang="es-CR" sz="8000" dirty="0">
              <a:solidFill>
                <a:srgbClr val="1F2858"/>
              </a:solidFill>
              <a:latin typeface="HendersonSansW00-BasicBold" panose="02000505030000020004" pitchFamily="2" charset="0"/>
            </a:endParaRPr>
          </a:p>
          <a:p>
            <a:pPr>
              <a:lnSpc>
                <a:spcPct val="120000"/>
              </a:lnSpc>
            </a:pPr>
            <a:endParaRPr lang="es-CR" sz="8000" dirty="0">
              <a:solidFill>
                <a:srgbClr val="1F2858"/>
              </a:solidFill>
              <a:latin typeface="HendersonSansW00-BasicBold" panose="02000505030000020004" pitchFamily="2" charset="0"/>
            </a:endParaRPr>
          </a:p>
          <a:p>
            <a:pPr algn="l"/>
            <a:endParaRPr lang="es-CR" sz="8000" dirty="0">
              <a:solidFill>
                <a:srgbClr val="1F2858"/>
              </a:solidFill>
              <a:latin typeface="HendersonSansW00-BasicBold" panose="02000505030000020004" pitchFamily="2" charset="0"/>
            </a:endParaRPr>
          </a:p>
        </p:txBody>
      </p:sp>
      <p:cxnSp>
        <p:nvCxnSpPr>
          <p:cNvPr id="9" name="Conector recto 8">
            <a:extLst>
              <a:ext uri="{FF2B5EF4-FFF2-40B4-BE49-F238E27FC236}">
                <a16:creationId xmlns:a16="http://schemas.microsoft.com/office/drawing/2014/main" id="{0BF7F706-2F8A-2A1B-C74C-6FED82FDC6E0}"/>
              </a:ext>
            </a:extLst>
          </p:cNvPr>
          <p:cNvCxnSpPr>
            <a:cxnSpLocks/>
          </p:cNvCxnSpPr>
          <p:nvPr/>
        </p:nvCxnSpPr>
        <p:spPr>
          <a:xfrm>
            <a:off x="357268" y="4035146"/>
            <a:ext cx="8631151" cy="0"/>
          </a:xfrm>
          <a:prstGeom prst="line">
            <a:avLst/>
          </a:prstGeom>
          <a:ln>
            <a:solidFill>
              <a:srgbClr val="CFAC65"/>
            </a:solidFill>
          </a:ln>
        </p:spPr>
        <p:style>
          <a:lnRef idx="1">
            <a:schemeClr val="accent1"/>
          </a:lnRef>
          <a:fillRef idx="0">
            <a:schemeClr val="accent1"/>
          </a:fillRef>
          <a:effectRef idx="0">
            <a:schemeClr val="accent1"/>
          </a:effectRef>
          <a:fontRef idx="minor">
            <a:schemeClr val="tx1"/>
          </a:fontRef>
        </p:style>
      </p:cxnSp>
      <p:pic>
        <p:nvPicPr>
          <p:cNvPr id="6" name="Gráfico 5">
            <a:extLst>
              <a:ext uri="{FF2B5EF4-FFF2-40B4-BE49-F238E27FC236}">
                <a16:creationId xmlns:a16="http://schemas.microsoft.com/office/drawing/2014/main" id="{CF2E9988-86A1-9394-4F6F-36700F3D7F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3840" y="525619"/>
            <a:ext cx="3847360" cy="4149917"/>
          </a:xfrm>
          <a:prstGeom prst="rect">
            <a:avLst/>
          </a:prstGeom>
        </p:spPr>
      </p:pic>
      <p:pic>
        <p:nvPicPr>
          <p:cNvPr id="5" name="Imagen 4">
            <a:extLst>
              <a:ext uri="{FF2B5EF4-FFF2-40B4-BE49-F238E27FC236}">
                <a16:creationId xmlns:a16="http://schemas.microsoft.com/office/drawing/2014/main" id="{14C62C41-846F-8FB6-64FA-1506F1C366D1}"/>
              </a:ext>
            </a:extLst>
          </p:cNvPr>
          <p:cNvPicPr>
            <a:picLocks noChangeAspect="1"/>
          </p:cNvPicPr>
          <p:nvPr/>
        </p:nvPicPr>
        <p:blipFill>
          <a:blip r:embed="rId5"/>
          <a:stretch>
            <a:fillRect/>
          </a:stretch>
        </p:blipFill>
        <p:spPr>
          <a:xfrm>
            <a:off x="283819" y="132041"/>
            <a:ext cx="2809875" cy="600075"/>
          </a:xfrm>
          <a:prstGeom prst="rect">
            <a:avLst/>
          </a:prstGeom>
        </p:spPr>
      </p:pic>
    </p:spTree>
    <p:extLst>
      <p:ext uri="{BB962C8B-B14F-4D97-AF65-F5344CB8AC3E}">
        <p14:creationId xmlns:p14="http://schemas.microsoft.com/office/powerpoint/2010/main" val="1159976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Google Shape;193;p12">
            <a:extLst>
              <a:ext uri="{FF2B5EF4-FFF2-40B4-BE49-F238E27FC236}">
                <a16:creationId xmlns:a16="http://schemas.microsoft.com/office/drawing/2014/main" id="{99E5591E-100D-D80F-C90B-C14954689159}"/>
              </a:ext>
            </a:extLst>
          </p:cNvPr>
          <p:cNvSpPr txBox="1">
            <a:spLocks/>
          </p:cNvSpPr>
          <p:nvPr/>
        </p:nvSpPr>
        <p:spPr>
          <a:xfrm>
            <a:off x="685799" y="798490"/>
            <a:ext cx="10647947" cy="5166213"/>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tabLst>
                <a:tab pos="1170305" algn="l"/>
              </a:tabLst>
            </a:pPr>
            <a:r>
              <a:rPr lang="es-CR" sz="1400" b="1" i="1" spc="-15" dirty="0">
                <a:solidFill>
                  <a:schemeClr val="accent5">
                    <a:lumMod val="50000"/>
                  </a:schemeClr>
                </a:solidFill>
                <a:latin typeface="Arial Narrow" panose="020B0606020202030204" pitchFamily="34" charset="0"/>
              </a:rPr>
              <a:t>Junta Directiva</a:t>
            </a:r>
            <a:br>
              <a:rPr lang="es-CR" sz="1400" b="1" i="1" spc="-15" dirty="0">
                <a:solidFill>
                  <a:schemeClr val="accent5">
                    <a:lumMod val="50000"/>
                  </a:schemeClr>
                </a:solidFill>
                <a:latin typeface="Arial Narrow" panose="020B0606020202030204" pitchFamily="34" charset="0"/>
              </a:rPr>
            </a:br>
            <a:r>
              <a:rPr lang="es-CR" sz="1400" b="1" i="1" spc="-15" dirty="0">
                <a:solidFill>
                  <a:schemeClr val="accent5">
                    <a:lumMod val="50000"/>
                  </a:schemeClr>
                </a:solidFill>
                <a:latin typeface="Arial Narrow" panose="020B0606020202030204" pitchFamily="34" charset="0"/>
              </a:rPr>
              <a:t>Servicio Nacional de Aguas Subterráneas, Riego y Avenamiento (SENARA)</a:t>
            </a:r>
            <a:endParaRPr lang="es-ES" sz="1400" spc="-15" dirty="0">
              <a:solidFill>
                <a:schemeClr val="accent5">
                  <a:lumMod val="50000"/>
                </a:schemeClr>
              </a:solidFill>
              <a:latin typeface="Arial Narrow" panose="020B0606020202030204" pitchFamily="34" charset="0"/>
            </a:endParaRPr>
          </a:p>
          <a:p>
            <a:pPr algn="just">
              <a:lnSpc>
                <a:spcPct val="100000"/>
              </a:lnSpc>
            </a:pPr>
            <a:r>
              <a:rPr lang="es-CR" sz="1600" spc="-15" dirty="0">
                <a:solidFill>
                  <a:schemeClr val="accent5">
                    <a:lumMod val="50000"/>
                  </a:schemeClr>
                </a:solidFill>
                <a:latin typeface="Arial Narrow" panose="020B0606020202030204" pitchFamily="34" charset="0"/>
              </a:rPr>
              <a:t>Hemos sido contratados por la Servicio Nacional de Aguas Subterráneas, Riego y Avenamiento (SENARA) por medio de la contratación directa número 2024LD-000001-0018800001 “CONTRATACIÓN DE LOS SERVICIOS DE AUDITORÍA EXTERNA EN EL SENARA PARA PERÍODO 2023”, la cual incluye la realización de un Informe de atestiguar independiente con seguridad razonable sobre la elaboración de la liquidación presupuestaria al 31 de diciembre del 2023  según los requerimientos señalados en el punto 3.8 de los lineamientos emitidos por el ente Contralor mediante R-DC-124-2015 del 30 de setiembre del 2015. </a:t>
            </a:r>
          </a:p>
          <a:p>
            <a:pPr algn="just">
              <a:lnSpc>
                <a:spcPct val="100000"/>
              </a:lnSpc>
            </a:pPr>
            <a:r>
              <a:rPr lang="es-CR" sz="1600" spc="-15" dirty="0">
                <a:solidFill>
                  <a:schemeClr val="accent5">
                    <a:lumMod val="50000"/>
                  </a:schemeClr>
                </a:solidFill>
                <a:latin typeface="Arial Narrow" panose="020B0606020202030204" pitchFamily="34" charset="0"/>
              </a:rPr>
              <a:t>Los procedimientos se llevaron a cabo según los términos de referencia de la contratación y siguiendo los términos de los lineamientos de la directriz R-DC-124-2015 del 30 de setiembre del 2015, emitido por la Contraloría General de la República con el fin, de contar con una conclusión independiente que aumente el grado de confianza de los usuarios sobre la información contenida en la liquidación, fundamentada en los resultados de la evaluación o medición de los elementos del objeto de estudio, en relación con un marco de referencia de criterios aplicables, proporcionado por la Administración Activa. </a:t>
            </a:r>
          </a:p>
          <a:p>
            <a:pPr marR="75565" algn="just">
              <a:lnSpc>
                <a:spcPct val="100000"/>
              </a:lnSpc>
            </a:pPr>
            <a:r>
              <a:rPr lang="es-MX" sz="1600" spc="-15" dirty="0">
                <a:solidFill>
                  <a:schemeClr val="accent5">
                    <a:lumMod val="50000"/>
                  </a:schemeClr>
                </a:solidFill>
                <a:latin typeface="Arial Narrow" panose="020B0606020202030204" pitchFamily="34" charset="0"/>
              </a:rPr>
              <a:t>Durante la realización del trabajo no hubo limitaciones al alcance planeado de los procedimientos del trabajo de atestiguamiento.</a:t>
            </a:r>
            <a:endParaRPr lang="es-CR" sz="1600" spc="-15" dirty="0">
              <a:solidFill>
                <a:schemeClr val="accent5">
                  <a:lumMod val="50000"/>
                </a:schemeClr>
              </a:solidFill>
              <a:latin typeface="Arial Narrow" panose="020B0606020202030204" pitchFamily="34" charset="0"/>
            </a:endParaRPr>
          </a:p>
          <a:p>
            <a:pPr algn="just">
              <a:lnSpc>
                <a:spcPct val="100000"/>
              </a:lnSpc>
              <a:spcBef>
                <a:spcPts val="10"/>
              </a:spcBef>
            </a:pPr>
            <a:r>
              <a:rPr lang="es-MX" sz="1600" spc="-15" dirty="0">
                <a:solidFill>
                  <a:schemeClr val="accent5">
                    <a:lumMod val="50000"/>
                  </a:schemeClr>
                </a:solidFill>
                <a:latin typeface="Arial Narrow" panose="020B0606020202030204" pitchFamily="34" charset="0"/>
              </a:rPr>
              <a:t> </a:t>
            </a:r>
            <a:endParaRPr lang="es-CR" sz="1600" spc="-15" dirty="0">
              <a:solidFill>
                <a:schemeClr val="accent5">
                  <a:lumMod val="50000"/>
                </a:schemeClr>
              </a:solidFill>
              <a:latin typeface="Arial Narrow" panose="020B0606020202030204" pitchFamily="34" charset="0"/>
            </a:endParaRPr>
          </a:p>
          <a:p>
            <a:pPr marR="75565" algn="just">
              <a:lnSpc>
                <a:spcPct val="100000"/>
              </a:lnSpc>
            </a:pPr>
            <a:r>
              <a:rPr lang="es-MX" sz="1600" spc="-15" dirty="0">
                <a:solidFill>
                  <a:schemeClr val="accent5">
                    <a:lumMod val="50000"/>
                  </a:schemeClr>
                </a:solidFill>
                <a:latin typeface="Arial Narrow" panose="020B0606020202030204" pitchFamily="34" charset="0"/>
              </a:rPr>
              <a:t>La Administración de Servicio Nacional de Aguas Subterráneas, Riego y Avenamiento (SENARA) es responsable de la formulación, aprobación, ejecución, control y evaluación del proceso presupuestario, resumido en el estado de liquidación presupuestaria por el año terminado el 31 de diciembre del 2023, de conformidad con las Normas Técnicas sobre Presupuesto Público N-1-2012-DC-DFOE, con el marco legal y demás normativa técnica aplicable.</a:t>
            </a:r>
            <a:endParaRPr lang="es-CR" sz="1600" spc="-15" dirty="0">
              <a:solidFill>
                <a:schemeClr val="accent5">
                  <a:lumMod val="50000"/>
                </a:schemeClr>
              </a:solidFill>
              <a:latin typeface="Arial Narrow" panose="020B0606020202030204" pitchFamily="34" charset="0"/>
            </a:endParaRPr>
          </a:p>
          <a:p>
            <a:pPr algn="just">
              <a:lnSpc>
                <a:spcPct val="150000"/>
              </a:lnSpc>
              <a:spcAft>
                <a:spcPts val="1000"/>
              </a:spcAft>
              <a:tabLst>
                <a:tab pos="1170305" algn="l"/>
              </a:tabLst>
            </a:pPr>
            <a:endParaRPr lang="es-CR" sz="1400" spc="-15" dirty="0">
              <a:solidFill>
                <a:schemeClr val="accent5">
                  <a:lumMod val="50000"/>
                </a:schemeClr>
              </a:solidFill>
              <a:latin typeface="Arial Narrow" panose="020B0606020202030204" pitchFamily="34" charset="0"/>
            </a:endParaRPr>
          </a:p>
        </p:txBody>
      </p:sp>
      <p:pic>
        <p:nvPicPr>
          <p:cNvPr id="4" name="Imagen 3">
            <a:extLst>
              <a:ext uri="{FF2B5EF4-FFF2-40B4-BE49-F238E27FC236}">
                <a16:creationId xmlns:a16="http://schemas.microsoft.com/office/drawing/2014/main" id="{29DA524F-D968-B882-547F-B880797CBF8F}"/>
              </a:ext>
            </a:extLst>
          </p:cNvPr>
          <p:cNvPicPr>
            <a:picLocks noChangeAspect="1"/>
          </p:cNvPicPr>
          <p:nvPr/>
        </p:nvPicPr>
        <p:blipFill>
          <a:blip r:embed="rId3"/>
          <a:stretch>
            <a:fillRect/>
          </a:stretch>
        </p:blipFill>
        <p:spPr>
          <a:xfrm>
            <a:off x="283819" y="132041"/>
            <a:ext cx="2809875" cy="666449"/>
          </a:xfrm>
          <a:prstGeom prst="rect">
            <a:avLst/>
          </a:prstGeom>
        </p:spPr>
      </p:pic>
    </p:spTree>
    <p:extLst>
      <p:ext uri="{BB962C8B-B14F-4D97-AF65-F5344CB8AC3E}">
        <p14:creationId xmlns:p14="http://schemas.microsoft.com/office/powerpoint/2010/main" val="1510374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Google Shape;193;p12">
            <a:extLst>
              <a:ext uri="{FF2B5EF4-FFF2-40B4-BE49-F238E27FC236}">
                <a16:creationId xmlns:a16="http://schemas.microsoft.com/office/drawing/2014/main" id="{99E5591E-100D-D80F-C90B-C14954689159}"/>
              </a:ext>
            </a:extLst>
          </p:cNvPr>
          <p:cNvSpPr txBox="1">
            <a:spLocks/>
          </p:cNvSpPr>
          <p:nvPr/>
        </p:nvSpPr>
        <p:spPr>
          <a:xfrm>
            <a:off x="685799" y="1347537"/>
            <a:ext cx="10647947" cy="4617166"/>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CR" sz="1600" spc="-15" dirty="0">
                <a:solidFill>
                  <a:schemeClr val="accent5">
                    <a:lumMod val="50000"/>
                  </a:schemeClr>
                </a:solidFill>
                <a:latin typeface="Arial Narrow" panose="020B0606020202030204" pitchFamily="34" charset="0"/>
              </a:rPr>
              <a:t>Nuestra responsabilidad consiste en emitir una opinión sobre nivel de observancia de las políticas y metodologías internas establecidas, así como con respecto al cumplimiento de la normativa técnica y jurídica aplicable y sobre la razonabilidad del resultado informado.</a:t>
            </a:r>
          </a:p>
          <a:p>
            <a:pPr algn="just">
              <a:spcBef>
                <a:spcPts val="35"/>
              </a:spcBef>
            </a:pPr>
            <a:r>
              <a:rPr lang="es-MX" sz="1600" spc="-15" dirty="0">
                <a:solidFill>
                  <a:schemeClr val="accent5">
                    <a:lumMod val="50000"/>
                  </a:schemeClr>
                </a:solidFill>
                <a:latin typeface="Arial Narrow" panose="020B0606020202030204" pitchFamily="34" charset="0"/>
              </a:rPr>
              <a:t> </a:t>
            </a:r>
            <a:endParaRPr lang="es-CR" sz="1600" spc="-15" dirty="0">
              <a:solidFill>
                <a:schemeClr val="accent5">
                  <a:lumMod val="50000"/>
                </a:schemeClr>
              </a:solidFill>
              <a:latin typeface="Arial Narrow" panose="020B0606020202030204" pitchFamily="34" charset="0"/>
            </a:endParaRPr>
          </a:p>
          <a:p>
            <a:pPr marR="73660" algn="just">
              <a:spcBef>
                <a:spcPts val="450"/>
              </a:spcBef>
              <a:spcAft>
                <a:spcPts val="0"/>
              </a:spcAft>
            </a:pPr>
            <a:r>
              <a:rPr lang="es-MX" sz="1600" spc="-15" dirty="0">
                <a:solidFill>
                  <a:schemeClr val="accent5">
                    <a:lumMod val="50000"/>
                  </a:schemeClr>
                </a:solidFill>
                <a:latin typeface="Arial Narrow" panose="020B0606020202030204" pitchFamily="34" charset="0"/>
              </a:rPr>
              <a:t>Nuestro trabajo se llevó a cabo de acuerdo con la “Norma Internacional de Trabajos de Aseguramiento NITA 3000, emitida por la Federación Internacional de Contadores Públicos (IFAC). Esa norma requiere que cumplamos con los requisitos éticos y de independencia pertinentes, y que planifiquemos y realicemos nuestros procedimientos para obtener una seguridad razonable sobre el asunto en cuestión. Consideramos que la evidencia que hemos obtenido es suficiente y apropiada para proporcionar una base para sustentar nuestra conclusión.</a:t>
            </a:r>
            <a:endParaRPr lang="es-CR" sz="1600" spc="-15" dirty="0">
              <a:solidFill>
                <a:schemeClr val="accent5">
                  <a:lumMod val="50000"/>
                </a:schemeClr>
              </a:solidFill>
              <a:latin typeface="Arial Narrow" panose="020B0606020202030204" pitchFamily="34" charset="0"/>
            </a:endParaRPr>
          </a:p>
          <a:p>
            <a:pPr algn="just"/>
            <a:r>
              <a:rPr lang="es-MX" sz="1600" spc="-15" dirty="0">
                <a:solidFill>
                  <a:schemeClr val="accent5">
                    <a:lumMod val="50000"/>
                  </a:schemeClr>
                </a:solidFill>
                <a:latin typeface="Arial Narrow" panose="020B0606020202030204" pitchFamily="34" charset="0"/>
              </a:rPr>
              <a:t> </a:t>
            </a:r>
            <a:endParaRPr lang="es-CR" sz="1600" spc="-15" dirty="0">
              <a:solidFill>
                <a:schemeClr val="accent5">
                  <a:lumMod val="50000"/>
                </a:schemeClr>
              </a:solidFill>
              <a:latin typeface="Arial Narrow" panose="020B0606020202030204" pitchFamily="34" charset="0"/>
            </a:endParaRPr>
          </a:p>
          <a:p>
            <a:pPr algn="just"/>
            <a:r>
              <a:rPr lang="es-ES" sz="1600" spc="-15" dirty="0">
                <a:solidFill>
                  <a:schemeClr val="accent5">
                    <a:lumMod val="50000"/>
                  </a:schemeClr>
                </a:solidFill>
                <a:latin typeface="Arial Narrow" panose="020B0606020202030204" pitchFamily="34" charset="0"/>
              </a:rPr>
              <a:t>El trabajo para atestiguar consistió en aplicar procedimientos de auditoría con el objetivo de identificar y valorar la correcta aplicación de la normativa que regula la institución con respecto a la liquidación y ejecución presupuestaria,  además </a:t>
            </a:r>
            <a:r>
              <a:rPr lang="es-CR" sz="1600" spc="-15" dirty="0">
                <a:solidFill>
                  <a:schemeClr val="accent5">
                    <a:lumMod val="50000"/>
                  </a:schemeClr>
                </a:solidFill>
                <a:latin typeface="Arial Narrow" panose="020B0606020202030204" pitchFamily="34" charset="0"/>
              </a:rPr>
              <a:t>incluyó la revisión, con base en pruebas selectivas, de la evidencia que respalda las cifras del estado de liquidación presupuestaria acumulada, de conformidad con las Normas Técnicas de Presupuesto Público, publicadas en La Gaceta No. 64, del 29 de marzo del 2012. Asimismo, aplicamos los procedimientos que consideramos necesarios en las circunstancias. Consideramos que nuestro examen proporciona una base razonable para sustentar nuestra opinión.</a:t>
            </a:r>
          </a:p>
          <a:p>
            <a:pPr algn="just">
              <a:lnSpc>
                <a:spcPct val="100000"/>
              </a:lnSpc>
            </a:pPr>
            <a:r>
              <a:rPr lang="es-MX" sz="1600" spc="-15" dirty="0">
                <a:solidFill>
                  <a:schemeClr val="accent5">
                    <a:lumMod val="50000"/>
                  </a:schemeClr>
                </a:solidFill>
                <a:latin typeface="Arial Narrow" panose="020B0606020202030204" pitchFamily="34" charset="0"/>
              </a:rPr>
              <a:t>.</a:t>
            </a:r>
            <a:endParaRPr lang="es-CR" sz="1600" spc="-15" dirty="0">
              <a:solidFill>
                <a:schemeClr val="accent5">
                  <a:lumMod val="50000"/>
                </a:schemeClr>
              </a:solidFill>
              <a:latin typeface="Arial Narrow" panose="020B0606020202030204" pitchFamily="34" charset="0"/>
            </a:endParaRPr>
          </a:p>
          <a:p>
            <a:pPr algn="just">
              <a:lnSpc>
                <a:spcPct val="150000"/>
              </a:lnSpc>
              <a:spcAft>
                <a:spcPts val="1000"/>
              </a:spcAft>
              <a:tabLst>
                <a:tab pos="1170305" algn="l"/>
              </a:tabLst>
            </a:pPr>
            <a:endParaRPr lang="es-CR" sz="1400" spc="-15" dirty="0">
              <a:solidFill>
                <a:schemeClr val="accent5">
                  <a:lumMod val="50000"/>
                </a:schemeClr>
              </a:solidFill>
              <a:latin typeface="Arial Narrow" panose="020B0606020202030204" pitchFamily="34" charset="0"/>
            </a:endParaRPr>
          </a:p>
        </p:txBody>
      </p:sp>
      <p:pic>
        <p:nvPicPr>
          <p:cNvPr id="4" name="Imagen 3">
            <a:extLst>
              <a:ext uri="{FF2B5EF4-FFF2-40B4-BE49-F238E27FC236}">
                <a16:creationId xmlns:a16="http://schemas.microsoft.com/office/drawing/2014/main" id="{29DA524F-D968-B882-547F-B880797CBF8F}"/>
              </a:ext>
            </a:extLst>
          </p:cNvPr>
          <p:cNvPicPr>
            <a:picLocks noChangeAspect="1"/>
          </p:cNvPicPr>
          <p:nvPr/>
        </p:nvPicPr>
        <p:blipFill>
          <a:blip r:embed="rId3"/>
          <a:stretch>
            <a:fillRect/>
          </a:stretch>
        </p:blipFill>
        <p:spPr>
          <a:xfrm>
            <a:off x="283819" y="132041"/>
            <a:ext cx="2809875" cy="666449"/>
          </a:xfrm>
          <a:prstGeom prst="rect">
            <a:avLst/>
          </a:prstGeom>
        </p:spPr>
      </p:pic>
    </p:spTree>
    <p:extLst>
      <p:ext uri="{BB962C8B-B14F-4D97-AF65-F5344CB8AC3E}">
        <p14:creationId xmlns:p14="http://schemas.microsoft.com/office/powerpoint/2010/main" val="3142004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Google Shape;193;p12">
            <a:extLst>
              <a:ext uri="{FF2B5EF4-FFF2-40B4-BE49-F238E27FC236}">
                <a16:creationId xmlns:a16="http://schemas.microsoft.com/office/drawing/2014/main" id="{99E5591E-100D-D80F-C90B-C14954689159}"/>
              </a:ext>
            </a:extLst>
          </p:cNvPr>
          <p:cNvSpPr txBox="1">
            <a:spLocks/>
          </p:cNvSpPr>
          <p:nvPr/>
        </p:nvSpPr>
        <p:spPr>
          <a:xfrm>
            <a:off x="772026" y="1120417"/>
            <a:ext cx="10647947" cy="4617166"/>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s-MX" sz="1600" b="1" spc="-15" dirty="0">
                <a:solidFill>
                  <a:schemeClr val="accent5">
                    <a:lumMod val="50000"/>
                  </a:schemeClr>
                </a:solidFill>
                <a:latin typeface="Arial Narrow" panose="020B0606020202030204" pitchFamily="34" charset="0"/>
              </a:rPr>
              <a:t>Opinión</a:t>
            </a:r>
            <a:endParaRPr lang="es-CR" sz="1600" b="1" spc="-15" dirty="0">
              <a:solidFill>
                <a:schemeClr val="accent5">
                  <a:lumMod val="50000"/>
                </a:schemeClr>
              </a:solidFill>
              <a:latin typeface="Arial Narrow" panose="020B0606020202030204" pitchFamily="34" charset="0"/>
            </a:endParaRPr>
          </a:p>
          <a:p>
            <a:pPr algn="just">
              <a:lnSpc>
                <a:spcPct val="100000"/>
              </a:lnSpc>
            </a:pPr>
            <a:endParaRPr lang="es-CR" sz="1400" spc="-15" dirty="0">
              <a:solidFill>
                <a:schemeClr val="accent5">
                  <a:lumMod val="50000"/>
                </a:schemeClr>
              </a:solidFill>
              <a:latin typeface="Arial Narrow" panose="020B0606020202030204" pitchFamily="34" charset="0"/>
            </a:endParaRPr>
          </a:p>
          <a:p>
            <a:pPr marR="73025" algn="just">
              <a:lnSpc>
                <a:spcPct val="100000"/>
              </a:lnSpc>
              <a:spcBef>
                <a:spcPts val="140"/>
              </a:spcBef>
              <a:spcAft>
                <a:spcPts val="0"/>
              </a:spcAft>
            </a:pPr>
            <a:r>
              <a:rPr lang="es-MX" sz="1600" spc="-15" dirty="0">
                <a:solidFill>
                  <a:schemeClr val="accent5">
                    <a:lumMod val="50000"/>
                  </a:schemeClr>
                </a:solidFill>
                <a:latin typeface="Arial Narrow" panose="020B0606020202030204" pitchFamily="34" charset="0"/>
              </a:rPr>
              <a:t>En nuestra opinión, la Servicio Nacional de Aguas Subterráneas, Riego y Avenamiento (SENARA), cumple con todos los aspectos materiales con la normativa vigente  que regula la fase de la ejecución presupuestaria, el registro de las transacciones y la elaboración de la liquidación presupuestaria al 31 de diciembre de 2023, por lo que se presenta razonablemente en todos los aspectos que se refieren a la liquidación presupuestaria por el periodo terminado en la fecha expuesta anteriormente.</a:t>
            </a:r>
            <a:endParaRPr lang="es-CR" sz="1600" spc="-15" dirty="0">
              <a:solidFill>
                <a:schemeClr val="accent5">
                  <a:lumMod val="50000"/>
                </a:schemeClr>
              </a:solidFill>
              <a:latin typeface="Arial Narrow" panose="020B0606020202030204" pitchFamily="34" charset="0"/>
            </a:endParaRPr>
          </a:p>
          <a:p>
            <a:pPr marR="73025" algn="just">
              <a:lnSpc>
                <a:spcPct val="100000"/>
              </a:lnSpc>
              <a:spcBef>
                <a:spcPts val="140"/>
              </a:spcBef>
              <a:spcAft>
                <a:spcPts val="0"/>
              </a:spcAft>
            </a:pPr>
            <a:r>
              <a:rPr lang="es-MX" sz="1600" spc="-15" dirty="0">
                <a:solidFill>
                  <a:schemeClr val="accent5">
                    <a:lumMod val="50000"/>
                  </a:schemeClr>
                </a:solidFill>
                <a:latin typeface="Arial Narrow" panose="020B0606020202030204" pitchFamily="34" charset="0"/>
              </a:rPr>
              <a:t> </a:t>
            </a:r>
            <a:endParaRPr lang="es-CR" sz="1600" spc="-15" dirty="0">
              <a:solidFill>
                <a:schemeClr val="accent5">
                  <a:lumMod val="50000"/>
                </a:schemeClr>
              </a:solidFill>
              <a:latin typeface="Arial Narrow" panose="020B0606020202030204" pitchFamily="34" charset="0"/>
            </a:endParaRPr>
          </a:p>
          <a:p>
            <a:pPr marR="73025" algn="just">
              <a:lnSpc>
                <a:spcPct val="100000"/>
              </a:lnSpc>
              <a:spcBef>
                <a:spcPts val="140"/>
              </a:spcBef>
              <a:spcAft>
                <a:spcPts val="0"/>
              </a:spcAft>
            </a:pPr>
            <a:r>
              <a:rPr lang="es-MX" sz="1600" spc="-15" dirty="0">
                <a:solidFill>
                  <a:schemeClr val="accent5">
                    <a:lumMod val="50000"/>
                  </a:schemeClr>
                </a:solidFill>
                <a:latin typeface="Arial Narrow" panose="020B0606020202030204" pitchFamily="34" charset="0"/>
              </a:rPr>
              <a:t>Este informe ha sido preparado únicamente para información del Servicio Nacional de Aguas Subterráneas, Riego y Avenamiento (SENARA), Sin embargo, está limitación no intenta restringir la distribución de este, el cual es un asunto de interés público.</a:t>
            </a:r>
            <a:endParaRPr lang="es-CR" sz="1600" spc="-15" dirty="0">
              <a:solidFill>
                <a:schemeClr val="accent5">
                  <a:lumMod val="50000"/>
                </a:schemeClr>
              </a:solidFill>
              <a:latin typeface="Arial Narrow" panose="020B0606020202030204" pitchFamily="34" charset="0"/>
            </a:endParaRPr>
          </a:p>
          <a:p>
            <a:pPr marR="73025" algn="just">
              <a:lnSpc>
                <a:spcPct val="100000"/>
              </a:lnSpc>
              <a:spcBef>
                <a:spcPts val="140"/>
              </a:spcBef>
              <a:spcAft>
                <a:spcPts val="0"/>
              </a:spcAft>
            </a:pPr>
            <a:r>
              <a:rPr lang="es-MX" sz="1600" spc="-15" dirty="0">
                <a:solidFill>
                  <a:schemeClr val="accent5">
                    <a:lumMod val="50000"/>
                  </a:schemeClr>
                </a:solidFill>
                <a:latin typeface="Arial Narrow" panose="020B0606020202030204" pitchFamily="34" charset="0"/>
              </a:rPr>
              <a:t> </a:t>
            </a:r>
            <a:endParaRPr lang="es-CR" sz="1600" spc="-15" dirty="0">
              <a:solidFill>
                <a:schemeClr val="accent5">
                  <a:lumMod val="50000"/>
                </a:schemeClr>
              </a:solidFill>
              <a:latin typeface="Arial Narrow" panose="020B0606020202030204" pitchFamily="34" charset="0"/>
            </a:endParaRPr>
          </a:p>
          <a:p>
            <a:pPr marR="73025" algn="just">
              <a:lnSpc>
                <a:spcPct val="100000"/>
              </a:lnSpc>
              <a:spcBef>
                <a:spcPts val="140"/>
              </a:spcBef>
              <a:spcAft>
                <a:spcPts val="0"/>
              </a:spcAft>
            </a:pPr>
            <a:r>
              <a:rPr lang="es-MX" sz="1600" spc="-15" dirty="0">
                <a:solidFill>
                  <a:schemeClr val="accent5">
                    <a:lumMod val="50000"/>
                  </a:schemeClr>
                </a:solidFill>
                <a:latin typeface="Arial Narrow" panose="020B0606020202030204" pitchFamily="34" charset="0"/>
              </a:rPr>
              <a:t>Este informe se refiere solamente respecto a la revisión de la liquidación presupuestaria al 31 de diciembre del 2023 del Servicio Nacional de Aguas Subterráneas, Riego y Avenamiento (SENARA), y no se extiende a ningún estado financiero del Servicio Nacional de Aguas Subterráneas, Riego y Avenamiento (SENARA), considerado en su conjunto.</a:t>
            </a:r>
            <a:endParaRPr lang="es-CR" sz="1600" spc="-15" dirty="0">
              <a:solidFill>
                <a:schemeClr val="accent5">
                  <a:lumMod val="50000"/>
                </a:schemeClr>
              </a:solidFill>
              <a:latin typeface="Arial Narrow" panose="020B0606020202030204" pitchFamily="34" charset="0"/>
            </a:endParaRPr>
          </a:p>
          <a:p>
            <a:pPr marR="73025" algn="just">
              <a:lnSpc>
                <a:spcPct val="100000"/>
              </a:lnSpc>
              <a:spcBef>
                <a:spcPts val="140"/>
              </a:spcBef>
              <a:spcAft>
                <a:spcPts val="0"/>
              </a:spcAft>
            </a:pPr>
            <a:endParaRPr lang="es-CR" sz="1600" b="1" spc="-15" dirty="0">
              <a:solidFill>
                <a:schemeClr val="accent5">
                  <a:lumMod val="50000"/>
                </a:schemeClr>
              </a:solidFill>
              <a:latin typeface="Arial Narrow" panose="020B0606020202030204" pitchFamily="34" charset="0"/>
            </a:endParaRPr>
          </a:p>
          <a:p>
            <a:pPr algn="l">
              <a:lnSpc>
                <a:spcPct val="100000"/>
              </a:lnSpc>
            </a:pPr>
            <a:r>
              <a:rPr lang="es-ES" sz="1600" b="1" spc="-15" dirty="0">
                <a:solidFill>
                  <a:schemeClr val="accent5">
                    <a:lumMod val="50000"/>
                  </a:schemeClr>
                </a:solidFill>
                <a:latin typeface="Arial Narrow" panose="020B0606020202030204" pitchFamily="34" charset="0"/>
              </a:rPr>
              <a:t>CONSORCIO EMD </a:t>
            </a:r>
            <a:br>
              <a:rPr lang="es-CR" sz="1600" b="1" spc="-15" dirty="0">
                <a:solidFill>
                  <a:schemeClr val="accent5">
                    <a:lumMod val="50000"/>
                  </a:schemeClr>
                </a:solidFill>
                <a:latin typeface="Arial Narrow" panose="020B0606020202030204" pitchFamily="34" charset="0"/>
              </a:rPr>
            </a:br>
            <a:r>
              <a:rPr lang="es-ES" sz="1600" b="1" spc="-15" dirty="0">
                <a:solidFill>
                  <a:schemeClr val="accent5">
                    <a:lumMod val="50000"/>
                  </a:schemeClr>
                </a:solidFill>
                <a:latin typeface="Arial Narrow" panose="020B0606020202030204" pitchFamily="34" charset="0"/>
              </a:rPr>
              <a:t>CONTADORES PÚBLICOS AUTORIZADOS</a:t>
            </a:r>
            <a:endParaRPr lang="es-CR" sz="1600" b="1" spc="-15" dirty="0">
              <a:solidFill>
                <a:schemeClr val="accent5">
                  <a:lumMod val="50000"/>
                </a:schemeClr>
              </a:solidFill>
              <a:latin typeface="Arial Narrow" panose="020B0606020202030204" pitchFamily="34" charset="0"/>
            </a:endParaRPr>
          </a:p>
          <a:p>
            <a:pPr algn="just">
              <a:lnSpc>
                <a:spcPct val="100000"/>
              </a:lnSpc>
            </a:pPr>
            <a:r>
              <a:rPr lang="es-MX" sz="1600" spc="-15" dirty="0">
                <a:solidFill>
                  <a:schemeClr val="accent5">
                    <a:lumMod val="50000"/>
                  </a:schemeClr>
                </a:solidFill>
                <a:latin typeface="Arial Narrow" panose="020B0606020202030204" pitchFamily="34" charset="0"/>
              </a:rPr>
              <a:t>.</a:t>
            </a:r>
            <a:endParaRPr lang="es-CR" sz="1600" spc="-15" dirty="0">
              <a:solidFill>
                <a:schemeClr val="accent5">
                  <a:lumMod val="50000"/>
                </a:schemeClr>
              </a:solidFill>
              <a:latin typeface="Arial Narrow" panose="020B0606020202030204" pitchFamily="34" charset="0"/>
            </a:endParaRPr>
          </a:p>
          <a:p>
            <a:pPr algn="just">
              <a:lnSpc>
                <a:spcPct val="150000"/>
              </a:lnSpc>
              <a:spcAft>
                <a:spcPts val="1000"/>
              </a:spcAft>
              <a:tabLst>
                <a:tab pos="1170305" algn="l"/>
              </a:tabLst>
            </a:pPr>
            <a:endParaRPr lang="es-CR" sz="1400" spc="-15" dirty="0">
              <a:solidFill>
                <a:schemeClr val="accent5">
                  <a:lumMod val="50000"/>
                </a:schemeClr>
              </a:solidFill>
              <a:latin typeface="Arial Narrow" panose="020B0606020202030204" pitchFamily="34" charset="0"/>
            </a:endParaRPr>
          </a:p>
        </p:txBody>
      </p:sp>
      <p:pic>
        <p:nvPicPr>
          <p:cNvPr id="4" name="Imagen 3">
            <a:extLst>
              <a:ext uri="{FF2B5EF4-FFF2-40B4-BE49-F238E27FC236}">
                <a16:creationId xmlns:a16="http://schemas.microsoft.com/office/drawing/2014/main" id="{29DA524F-D968-B882-547F-B880797CBF8F}"/>
              </a:ext>
            </a:extLst>
          </p:cNvPr>
          <p:cNvPicPr>
            <a:picLocks noChangeAspect="1"/>
          </p:cNvPicPr>
          <p:nvPr/>
        </p:nvPicPr>
        <p:blipFill>
          <a:blip r:embed="rId3"/>
          <a:stretch>
            <a:fillRect/>
          </a:stretch>
        </p:blipFill>
        <p:spPr>
          <a:xfrm>
            <a:off x="283819" y="132041"/>
            <a:ext cx="2809875" cy="666449"/>
          </a:xfrm>
          <a:prstGeom prst="rect">
            <a:avLst/>
          </a:prstGeom>
        </p:spPr>
      </p:pic>
    </p:spTree>
    <p:extLst>
      <p:ext uri="{BB962C8B-B14F-4D97-AF65-F5344CB8AC3E}">
        <p14:creationId xmlns:p14="http://schemas.microsoft.com/office/powerpoint/2010/main" val="3066099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rma&#10;&#10;Descripción generada automáticamente con confianza media">
            <a:extLst>
              <a:ext uri="{FF2B5EF4-FFF2-40B4-BE49-F238E27FC236}">
                <a16:creationId xmlns:a16="http://schemas.microsoft.com/office/drawing/2014/main" id="{73AF2779-9CC1-AD4A-25E9-4E3B3CACAFB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6940257-00F2-6B73-70C7-432CAA9F4F89}"/>
              </a:ext>
            </a:extLst>
          </p:cNvPr>
          <p:cNvSpPr>
            <a:spLocks noGrp="1"/>
          </p:cNvSpPr>
          <p:nvPr>
            <p:ph type="ctrTitle"/>
          </p:nvPr>
        </p:nvSpPr>
        <p:spPr>
          <a:xfrm>
            <a:off x="647437" y="3226396"/>
            <a:ext cx="5969024" cy="1823032"/>
          </a:xfrm>
        </p:spPr>
        <p:txBody>
          <a:bodyPr>
            <a:noAutofit/>
          </a:bodyPr>
          <a:lstStyle/>
          <a:p>
            <a:pPr marL="0" lvl="0" indent="0" algn="ctr" rtl="0">
              <a:spcBef>
                <a:spcPts val="0"/>
              </a:spcBef>
              <a:spcAft>
                <a:spcPts val="0"/>
              </a:spcAft>
              <a:buClr>
                <a:schemeClr val="dk1"/>
              </a:buClr>
              <a:buSzPts val="1100"/>
              <a:buFont typeface="Arial"/>
              <a:buNone/>
            </a:pPr>
            <a:r>
              <a:rPr lang="es-ES" sz="2800" dirty="0">
                <a:solidFill>
                  <a:schemeClr val="accent5">
                    <a:lumMod val="50000"/>
                  </a:schemeClr>
                </a:solidFill>
              </a:rPr>
              <a:t>Murillo &amp; Asociados S.A. (MGI)</a:t>
            </a:r>
            <a:br>
              <a:rPr lang="es-ES" sz="2800" dirty="0">
                <a:solidFill>
                  <a:schemeClr val="accent5">
                    <a:lumMod val="50000"/>
                  </a:schemeClr>
                </a:solidFill>
              </a:rPr>
            </a:br>
            <a:r>
              <a:rPr lang="es-ES" sz="2800" dirty="0">
                <a:solidFill>
                  <a:schemeClr val="accent5">
                    <a:lumMod val="50000"/>
                  </a:schemeClr>
                </a:solidFill>
              </a:rPr>
              <a:t>www.murillocr.com</a:t>
            </a:r>
            <a:br>
              <a:rPr lang="es-ES" sz="2800" dirty="0">
                <a:solidFill>
                  <a:schemeClr val="accent5">
                    <a:lumMod val="50000"/>
                  </a:schemeClr>
                </a:solidFill>
              </a:rPr>
            </a:br>
            <a:r>
              <a:rPr lang="es-ES" sz="2800" dirty="0">
                <a:solidFill>
                  <a:schemeClr val="accent5">
                    <a:lumMod val="50000"/>
                  </a:schemeClr>
                </a:solidFill>
              </a:rPr>
              <a:t>admin@murillocr.com</a:t>
            </a:r>
            <a:endParaRPr lang="es-CR" sz="2800" dirty="0">
              <a:solidFill>
                <a:schemeClr val="accent5">
                  <a:lumMod val="50000"/>
                </a:schemeClr>
              </a:solidFill>
              <a:latin typeface="HendersonSansW00-BasicLight" panose="02000505030000020004" pitchFamily="2" charset="0"/>
            </a:endParaRPr>
          </a:p>
        </p:txBody>
      </p:sp>
      <p:sp>
        <p:nvSpPr>
          <p:cNvPr id="3" name="Subtítulo 2">
            <a:extLst>
              <a:ext uri="{FF2B5EF4-FFF2-40B4-BE49-F238E27FC236}">
                <a16:creationId xmlns:a16="http://schemas.microsoft.com/office/drawing/2014/main" id="{5FE63B8D-6F70-6592-6588-50D7300D8D4A}"/>
              </a:ext>
            </a:extLst>
          </p:cNvPr>
          <p:cNvSpPr>
            <a:spLocks noGrp="1"/>
          </p:cNvSpPr>
          <p:nvPr>
            <p:ph type="subTitle" idx="1"/>
          </p:nvPr>
        </p:nvSpPr>
        <p:spPr>
          <a:xfrm>
            <a:off x="710836" y="2603105"/>
            <a:ext cx="5619251" cy="1094145"/>
          </a:xfrm>
        </p:spPr>
        <p:txBody>
          <a:bodyPr>
            <a:noAutofit/>
          </a:bodyPr>
          <a:lstStyle/>
          <a:p>
            <a:pPr algn="l"/>
            <a:r>
              <a:rPr lang="es-ES" sz="6000" dirty="0">
                <a:solidFill>
                  <a:srgbClr val="1F2858"/>
                </a:solidFill>
                <a:latin typeface="HendersonSansW00-BasicBold" panose="02000505030000020004" pitchFamily="2" charset="0"/>
              </a:rPr>
              <a:t>¡Muchas Gracias!</a:t>
            </a:r>
            <a:endParaRPr lang="es-CR" sz="6000" dirty="0">
              <a:solidFill>
                <a:srgbClr val="1F2858"/>
              </a:solidFill>
              <a:latin typeface="HendersonSansW00-BasicBold" panose="02000505030000020004" pitchFamily="2" charset="0"/>
            </a:endParaRPr>
          </a:p>
        </p:txBody>
      </p:sp>
      <p:cxnSp>
        <p:nvCxnSpPr>
          <p:cNvPr id="9" name="Conector recto 8">
            <a:extLst>
              <a:ext uri="{FF2B5EF4-FFF2-40B4-BE49-F238E27FC236}">
                <a16:creationId xmlns:a16="http://schemas.microsoft.com/office/drawing/2014/main" id="{0BF7F706-2F8A-2A1B-C74C-6FED82FDC6E0}"/>
              </a:ext>
            </a:extLst>
          </p:cNvPr>
          <p:cNvCxnSpPr>
            <a:cxnSpLocks/>
          </p:cNvCxnSpPr>
          <p:nvPr/>
        </p:nvCxnSpPr>
        <p:spPr>
          <a:xfrm>
            <a:off x="851368" y="3664279"/>
            <a:ext cx="5765093" cy="0"/>
          </a:xfrm>
          <a:prstGeom prst="line">
            <a:avLst/>
          </a:prstGeom>
          <a:ln w="19050">
            <a:solidFill>
              <a:srgbClr val="CFAC65"/>
            </a:solidFill>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C62A615B-E626-17CC-C710-33F9B953EA3D}"/>
              </a:ext>
            </a:extLst>
          </p:cNvPr>
          <p:cNvSpPr/>
          <p:nvPr/>
        </p:nvSpPr>
        <p:spPr>
          <a:xfrm>
            <a:off x="7327297" y="0"/>
            <a:ext cx="4864703" cy="6858001"/>
          </a:xfrm>
          <a:prstGeom prst="rect">
            <a:avLst/>
          </a:prstGeom>
          <a:solidFill>
            <a:srgbClr val="1F28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4" name="Gráfico 3">
            <a:extLst>
              <a:ext uri="{FF2B5EF4-FFF2-40B4-BE49-F238E27FC236}">
                <a16:creationId xmlns:a16="http://schemas.microsoft.com/office/drawing/2014/main" id="{DFF9A71E-EC16-423E-AFE2-E8F407B357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9321" y="1855913"/>
            <a:ext cx="4402263" cy="4081756"/>
          </a:xfrm>
          <a:prstGeom prst="rect">
            <a:avLst/>
          </a:prstGeom>
        </p:spPr>
      </p:pic>
      <p:pic>
        <p:nvPicPr>
          <p:cNvPr id="7" name="Imagen 6">
            <a:extLst>
              <a:ext uri="{FF2B5EF4-FFF2-40B4-BE49-F238E27FC236}">
                <a16:creationId xmlns:a16="http://schemas.microsoft.com/office/drawing/2014/main" id="{0280EF27-6009-E578-6329-533A3A4CA6FF}"/>
              </a:ext>
            </a:extLst>
          </p:cNvPr>
          <p:cNvPicPr>
            <a:picLocks noChangeAspect="1"/>
          </p:cNvPicPr>
          <p:nvPr/>
        </p:nvPicPr>
        <p:blipFill>
          <a:blip r:embed="rId5"/>
          <a:stretch>
            <a:fillRect/>
          </a:stretch>
        </p:blipFill>
        <p:spPr>
          <a:xfrm>
            <a:off x="283819" y="132041"/>
            <a:ext cx="2809875" cy="600075"/>
          </a:xfrm>
          <a:prstGeom prst="rect">
            <a:avLst/>
          </a:prstGeom>
        </p:spPr>
      </p:pic>
    </p:spTree>
    <p:extLst>
      <p:ext uri="{BB962C8B-B14F-4D97-AF65-F5344CB8AC3E}">
        <p14:creationId xmlns:p14="http://schemas.microsoft.com/office/powerpoint/2010/main" val="124421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descr="Forma">
            <a:extLst>
              <a:ext uri="{FF2B5EF4-FFF2-40B4-BE49-F238E27FC236}">
                <a16:creationId xmlns:a16="http://schemas.microsoft.com/office/drawing/2014/main" id="{93E9BD0D-0899-CF3C-AF86-928FE3296296}"/>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Google Shape;193;p12">
            <a:extLst>
              <a:ext uri="{FF2B5EF4-FFF2-40B4-BE49-F238E27FC236}">
                <a16:creationId xmlns:a16="http://schemas.microsoft.com/office/drawing/2014/main" id="{C32629B3-7605-0DB4-0272-AAF406AD60E2}"/>
              </a:ext>
            </a:extLst>
          </p:cNvPr>
          <p:cNvSpPr txBox="1">
            <a:spLocks/>
          </p:cNvSpPr>
          <p:nvPr/>
        </p:nvSpPr>
        <p:spPr>
          <a:xfrm>
            <a:off x="778121" y="930498"/>
            <a:ext cx="10715184" cy="49970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9pPr>
          </a:lstStyle>
          <a:p>
            <a:pPr marL="101600" algn="just">
              <a:lnSpc>
                <a:spcPct val="150000"/>
              </a:lnSpc>
              <a:tabLst>
                <a:tab pos="1170305" algn="l"/>
              </a:tabLst>
            </a:pPr>
            <a:r>
              <a:rPr lang="es-CR" sz="1400" b="1" i="1" spc="-15" dirty="0">
                <a:solidFill>
                  <a:schemeClr val="accent5">
                    <a:lumMod val="50000"/>
                  </a:schemeClr>
                </a:solidFill>
                <a:latin typeface="Arial Narrow" panose="020B0606020202030204" pitchFamily="34" charset="0"/>
              </a:rPr>
              <a:t>Fundamento de la opinión </a:t>
            </a:r>
            <a:r>
              <a:rPr lang="es-ES" sz="1400" b="1" i="1" spc="-15" dirty="0">
                <a:solidFill>
                  <a:schemeClr val="accent5">
                    <a:lumMod val="50000"/>
                  </a:schemeClr>
                </a:solidFill>
                <a:latin typeface="Arial Narrow" panose="020B0606020202030204" pitchFamily="34" charset="0"/>
              </a:rPr>
              <a:t>con salvedades</a:t>
            </a:r>
            <a:endParaRPr lang="es-CR" sz="1400" b="1" i="1" spc="-15" dirty="0">
              <a:solidFill>
                <a:schemeClr val="accent5">
                  <a:lumMod val="50000"/>
                </a:schemeClr>
              </a:solidFill>
              <a:latin typeface="Arial Narrow" panose="020B0606020202030204" pitchFamily="34" charset="0"/>
            </a:endParaRPr>
          </a:p>
          <a:p>
            <a:pPr marL="101600" algn="just">
              <a:lnSpc>
                <a:spcPct val="150000"/>
              </a:lnSpc>
              <a:tabLst>
                <a:tab pos="1170305" algn="l"/>
              </a:tabLst>
            </a:pPr>
            <a:endParaRPr lang="es-CR" sz="1400" b="1" i="1" spc="-15" dirty="0">
              <a:solidFill>
                <a:schemeClr val="accent5">
                  <a:lumMod val="50000"/>
                </a:schemeClr>
              </a:solidFill>
              <a:latin typeface="Arial Narrow" panose="020B0606020202030204" pitchFamily="34" charset="0"/>
            </a:endParaRPr>
          </a:p>
          <a:p>
            <a:pPr marL="342900" lvl="0" indent="-342900" algn="just">
              <a:buFont typeface="+mj-lt"/>
              <a:buAutoNum type="arabicPeriod"/>
            </a:pPr>
            <a:r>
              <a:rPr lang="es-CR" sz="1400" dirty="0">
                <a:solidFill>
                  <a:schemeClr val="accent5">
                    <a:lumMod val="50000"/>
                  </a:schemeClr>
                </a:solidFill>
                <a:latin typeface="Arial Narrow" panose="020B0606020202030204" pitchFamily="34" charset="0"/>
              </a:rPr>
              <a:t>Al 31 de diciembre del 2023, al conciliar el registro auxiliar de documentos por cobrar con el saldo contable presenta una diferencia por un monto de ¢110.502.350 de más en el saldo contable. Lo anterior representa una limitación al alcance de esta auditoría, ante la imposibilidad de aplicar procedimientos de auditoría por falta de un registro auxiliar debidamente conciliado con el saldo contable, por lo que no pudimos satisfacernos de la razonabilidad de la cuenta. </a:t>
            </a:r>
          </a:p>
          <a:p>
            <a:pPr marL="342900" lvl="0" indent="-342900" algn="just">
              <a:buFont typeface="+mj-lt"/>
              <a:buAutoNum type="arabicPeriod"/>
            </a:pPr>
            <a:endParaRPr lang="es-CR" sz="1400" dirty="0">
              <a:solidFill>
                <a:schemeClr val="accent5">
                  <a:lumMod val="50000"/>
                </a:schemeClr>
              </a:solidFill>
              <a:latin typeface="Arial Narrow" panose="020B0606020202030204" pitchFamily="34" charset="0"/>
            </a:endParaRPr>
          </a:p>
          <a:p>
            <a:pPr marL="342900" lvl="0" indent="-342900" algn="just">
              <a:buFont typeface="+mj-lt"/>
              <a:buAutoNum type="arabicPeriod"/>
            </a:pPr>
            <a:r>
              <a:rPr lang="es-CR" sz="1400" dirty="0">
                <a:solidFill>
                  <a:schemeClr val="accent5">
                    <a:lumMod val="50000"/>
                  </a:schemeClr>
                </a:solidFill>
                <a:latin typeface="Arial Narrow" panose="020B0606020202030204" pitchFamily="34" charset="0"/>
              </a:rPr>
              <a:t>No se nos suministró el estudio actualizado que concilie el registro auxiliar de la cuenta terrenos con los datos del Registro Nacional, que nos permitiera satisfacernos del correcto registro contable de todos los terrenos propiedad de la Institución. Asimismo, el registro auxiliar del sistema carece de los respectivos números de plano. Consecuentemente desconocemos cualquier ajuste o revelación que sea necesario realizar de habérsenos suministrado dicha información. Además de lo anterior en el Registro Nacional el SENARA presenta un total de 125 terrenos y en el auxiliar de Activos no concesionados se presentan un total de 33 terrenos. </a:t>
            </a:r>
          </a:p>
          <a:p>
            <a:pPr marL="0" lvl="0" indent="0" algn="just"/>
            <a:endParaRPr lang="es-CR" sz="1400" dirty="0">
              <a:solidFill>
                <a:schemeClr val="accent5">
                  <a:lumMod val="50000"/>
                </a:schemeClr>
              </a:solidFill>
              <a:latin typeface="Arial Narrow" panose="020B0606020202030204" pitchFamily="34" charset="0"/>
            </a:endParaRPr>
          </a:p>
          <a:p>
            <a:pPr marL="101600" indent="-15875" algn="just">
              <a:tabLst>
                <a:tab pos="1170305" algn="l"/>
              </a:tabLst>
            </a:pPr>
            <a:r>
              <a:rPr lang="es-ES" sz="1400" dirty="0">
                <a:solidFill>
                  <a:schemeClr val="accent5">
                    <a:lumMod val="50000"/>
                  </a:schemeClr>
                </a:solidFill>
                <a:latin typeface="Arial Narrow" panose="020B0606020202030204" pitchFamily="34" charset="0"/>
              </a:rPr>
              <a:t>Hemos llevado a cabo nuestra auditoría de conformidad con las Normas Internacionales de Auditoría (NIA). Nuestras responsabilidades de acuerdo con dichas normas se describen más adelante en la sección Responsabilidades del auditor en relación con la auditoría de los estados financieros de nuestro informe. Somos independientes de la Institución de conformidad con el Código de Ética para Profesionales de la Contabilidad del Consejo de Normas Internacionales de Ética para Contadores (Código de Ética del IESBA), junto con los requerimientos de ética que son aplicables a nuestra auditoría de los estados financieros y hemos cumplido las demás responsabilidades de ética de conformidad con esos requerimientos y con el Código de Ética del IESBA</a:t>
            </a:r>
            <a:r>
              <a:rPr lang="es-ES" sz="1800" dirty="0">
                <a:effectLst/>
                <a:latin typeface="Arial Narrow" panose="020B0606020202030204" pitchFamily="34" charset="0"/>
                <a:ea typeface="Calibri" panose="020F0502020204030204" pitchFamily="34" charset="0"/>
                <a:cs typeface="Times New Roman" panose="02020603050405020304" pitchFamily="18" charset="0"/>
              </a:rPr>
              <a:t>. </a:t>
            </a:r>
          </a:p>
          <a:p>
            <a:pPr marL="101600" indent="-15875" algn="just">
              <a:tabLst>
                <a:tab pos="1170305" algn="l"/>
              </a:tabLst>
            </a:pPr>
            <a:endParaRPr lang="es-E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101600" indent="-15875" algn="just">
              <a:tabLst>
                <a:tab pos="1170305" algn="l"/>
              </a:tabLst>
            </a:pPr>
            <a:r>
              <a:rPr lang="es-ES" sz="1400" dirty="0">
                <a:solidFill>
                  <a:schemeClr val="accent5">
                    <a:lumMod val="50000"/>
                  </a:schemeClr>
                </a:solidFill>
                <a:latin typeface="Arial Narrow" panose="020B0606020202030204" pitchFamily="34" charset="0"/>
              </a:rPr>
              <a:t>Consideramos que la evidencia de auditoría que hemos obtenido proporciona una base suficiente y adecuada para nuestra opinión.</a:t>
            </a:r>
            <a:endParaRPr lang="es-CR" sz="1400" dirty="0">
              <a:solidFill>
                <a:schemeClr val="accent5">
                  <a:lumMod val="50000"/>
                </a:schemeClr>
              </a:solidFill>
              <a:latin typeface="Arial Narrow" panose="020B0606020202030204" pitchFamily="34" charset="0"/>
            </a:endParaRPr>
          </a:p>
          <a:p>
            <a:pPr marL="101600" indent="-15875" algn="just">
              <a:tabLst>
                <a:tab pos="1170305" algn="l"/>
              </a:tabLst>
            </a:pP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15875" algn="just">
              <a:lnSpc>
                <a:spcPct val="150000"/>
              </a:lnSpc>
              <a:tabLst>
                <a:tab pos="1170305" algn="l"/>
              </a:tabLst>
            </a:pPr>
            <a:endParaRPr lang="es-CR" sz="1400" dirty="0">
              <a:solidFill>
                <a:schemeClr val="accent5">
                  <a:lumMod val="50000"/>
                </a:schemeClr>
              </a:solidFill>
              <a:latin typeface="Arial Narrow" panose="020B0606020202030204" pitchFamily="34" charset="0"/>
            </a:endParaRPr>
          </a:p>
          <a:p>
            <a:pPr marL="101600" indent="-15875" algn="just">
              <a:lnSpc>
                <a:spcPct val="150000"/>
              </a:lnSpc>
              <a:tabLst>
                <a:tab pos="1170305" algn="l"/>
              </a:tabLst>
            </a:pPr>
            <a:endParaRPr lang="es-CR" sz="1400" dirty="0">
              <a:solidFill>
                <a:schemeClr val="accent5">
                  <a:lumMod val="50000"/>
                </a:schemeClr>
              </a:solidFill>
              <a:latin typeface="Arial Narrow" panose="020B0606020202030204" pitchFamily="34" charset="0"/>
            </a:endParaRPr>
          </a:p>
          <a:p>
            <a:pPr marL="0" indent="0" algn="just" defTabSz="182563">
              <a:lnSpc>
                <a:spcPct val="150000"/>
              </a:lnSpc>
            </a:pPr>
            <a:r>
              <a:rPr lang="es-CR" sz="1400" dirty="0">
                <a:solidFill>
                  <a:schemeClr val="accent5">
                    <a:lumMod val="50000"/>
                  </a:schemeClr>
                </a:solidFill>
                <a:latin typeface="Arial Narrow" panose="020B0606020202030204" pitchFamily="34" charset="0"/>
              </a:rPr>
              <a:t>.</a:t>
            </a:r>
          </a:p>
          <a:p>
            <a:pPr marL="0" indent="0" algn="just" defTabSz="182563">
              <a:lnSpc>
                <a:spcPct val="150000"/>
              </a:lnSpc>
            </a:pPr>
            <a:endParaRPr lang="es-CR" sz="1400" dirty="0">
              <a:solidFill>
                <a:schemeClr val="tx1"/>
              </a:solidFill>
              <a:latin typeface="Arial Narrow" panose="020B0606020202030204" pitchFamily="34" charset="0"/>
            </a:endParaRPr>
          </a:p>
        </p:txBody>
      </p:sp>
      <p:pic>
        <p:nvPicPr>
          <p:cNvPr id="4" name="Imagen 3">
            <a:extLst>
              <a:ext uri="{FF2B5EF4-FFF2-40B4-BE49-F238E27FC236}">
                <a16:creationId xmlns:a16="http://schemas.microsoft.com/office/drawing/2014/main" id="{FB3BC8D2-41CF-DD78-E60C-A68BF642429E}"/>
              </a:ext>
            </a:extLst>
          </p:cNvPr>
          <p:cNvPicPr>
            <a:picLocks noChangeAspect="1"/>
          </p:cNvPicPr>
          <p:nvPr/>
        </p:nvPicPr>
        <p:blipFill>
          <a:blip r:embed="rId3"/>
          <a:stretch>
            <a:fillRect/>
          </a:stretch>
        </p:blipFill>
        <p:spPr>
          <a:xfrm>
            <a:off x="283819" y="132042"/>
            <a:ext cx="2809875" cy="679328"/>
          </a:xfrm>
          <a:prstGeom prst="rect">
            <a:avLst/>
          </a:prstGeom>
        </p:spPr>
      </p:pic>
    </p:spTree>
    <p:extLst>
      <p:ext uri="{BB962C8B-B14F-4D97-AF65-F5344CB8AC3E}">
        <p14:creationId xmlns:p14="http://schemas.microsoft.com/office/powerpoint/2010/main" val="2845915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descr="Forma">
            <a:extLst>
              <a:ext uri="{FF2B5EF4-FFF2-40B4-BE49-F238E27FC236}">
                <a16:creationId xmlns:a16="http://schemas.microsoft.com/office/drawing/2014/main" id="{93E9BD0D-0899-CF3C-AF86-928FE3296296}"/>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Google Shape;193;p12">
            <a:extLst>
              <a:ext uri="{FF2B5EF4-FFF2-40B4-BE49-F238E27FC236}">
                <a16:creationId xmlns:a16="http://schemas.microsoft.com/office/drawing/2014/main" id="{C32629B3-7605-0DB4-0272-AAF406AD60E2}"/>
              </a:ext>
            </a:extLst>
          </p:cNvPr>
          <p:cNvSpPr txBox="1">
            <a:spLocks/>
          </p:cNvSpPr>
          <p:nvPr/>
        </p:nvSpPr>
        <p:spPr>
          <a:xfrm>
            <a:off x="876595" y="1325197"/>
            <a:ext cx="9986477" cy="31744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9pPr>
          </a:lstStyle>
          <a:p>
            <a:pPr marL="101600" algn="just">
              <a:lnSpc>
                <a:spcPct val="150000"/>
              </a:lnSpc>
              <a:tabLst>
                <a:tab pos="1170305" algn="l"/>
              </a:tabLst>
            </a:pPr>
            <a:r>
              <a:rPr lang="es-CR" sz="1600" b="1" dirty="0">
                <a:solidFill>
                  <a:schemeClr val="accent5">
                    <a:lumMod val="50000"/>
                  </a:schemeClr>
                </a:solidFill>
                <a:latin typeface="Arial Narrow" panose="020B0606020202030204" pitchFamily="34" charset="0"/>
              </a:rPr>
              <a:t>Asuntos Clave de la Auditoría</a:t>
            </a:r>
          </a:p>
          <a:p>
            <a:pPr marL="101600" algn="just">
              <a:lnSpc>
                <a:spcPct val="150000"/>
              </a:lnSpc>
              <a:tabLst>
                <a:tab pos="1170305" algn="l"/>
              </a:tabLst>
            </a:pPr>
            <a:endParaRPr lang="es-CR" sz="1400" dirty="0">
              <a:solidFill>
                <a:schemeClr val="accent5">
                  <a:lumMod val="50000"/>
                </a:schemeClr>
              </a:solidFill>
              <a:latin typeface="Arial Narrow" panose="020B0606020202030204" pitchFamily="34" charset="0"/>
            </a:endParaRPr>
          </a:p>
          <a:p>
            <a:pPr marL="101600" indent="-15875" algn="just">
              <a:lnSpc>
                <a:spcPct val="150000"/>
              </a:lnSpc>
              <a:tabLst>
                <a:tab pos="1170305" algn="l"/>
              </a:tabLst>
            </a:pPr>
            <a:r>
              <a:rPr lang="es-CR" sz="1400" dirty="0">
                <a:solidFill>
                  <a:schemeClr val="accent5">
                    <a:lumMod val="50000"/>
                  </a:schemeClr>
                </a:solidFill>
                <a:latin typeface="Arial Narrow" panose="020B0606020202030204" pitchFamily="34" charset="0"/>
              </a:rPr>
              <a:t>Los asuntos claves de auditoría son asuntos que, a nuestro juicio profesional, fueron los de mayor importancia en nuestra auditoría de los estados financieros del período actual. Estos asuntos fueron abordados en el contexto de nuestra auditoría de los estados financieros en su conjunto, y en la formación de nuestra opinión al respecto, y no proporcionamos una opinión por separado sobre dichos asuntos, hemos determinado que la cuestión descrita seguidamente es un asunto clave de auditoría que debemos de comunicar en nuestro informe</a:t>
            </a:r>
            <a:r>
              <a:rPr lang="es-CR"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15875" algn="just">
              <a:lnSpc>
                <a:spcPct val="150000"/>
              </a:lnSpc>
              <a:tabLst>
                <a:tab pos="1170305" algn="l"/>
              </a:tabLst>
            </a:pPr>
            <a:endParaRPr lang="es-CR" sz="1400" dirty="0">
              <a:solidFill>
                <a:schemeClr val="tx1"/>
              </a:solidFill>
              <a:latin typeface="Arial Narrow" panose="020B0606020202030204" pitchFamily="34" charset="0"/>
            </a:endParaRPr>
          </a:p>
        </p:txBody>
      </p:sp>
      <p:pic>
        <p:nvPicPr>
          <p:cNvPr id="4" name="Imagen 3">
            <a:extLst>
              <a:ext uri="{FF2B5EF4-FFF2-40B4-BE49-F238E27FC236}">
                <a16:creationId xmlns:a16="http://schemas.microsoft.com/office/drawing/2014/main" id="{DCE3B026-0B75-DDBA-DB08-17B70D3A75C4}"/>
              </a:ext>
            </a:extLst>
          </p:cNvPr>
          <p:cNvPicPr>
            <a:picLocks noChangeAspect="1"/>
          </p:cNvPicPr>
          <p:nvPr/>
        </p:nvPicPr>
        <p:blipFill>
          <a:blip r:embed="rId3"/>
          <a:stretch>
            <a:fillRect/>
          </a:stretch>
        </p:blipFill>
        <p:spPr>
          <a:xfrm>
            <a:off x="283819" y="132041"/>
            <a:ext cx="2809875" cy="600075"/>
          </a:xfrm>
          <a:prstGeom prst="rect">
            <a:avLst/>
          </a:prstGeom>
        </p:spPr>
      </p:pic>
    </p:spTree>
    <p:extLst>
      <p:ext uri="{BB962C8B-B14F-4D97-AF65-F5344CB8AC3E}">
        <p14:creationId xmlns:p14="http://schemas.microsoft.com/office/powerpoint/2010/main" val="830805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descr="Forma">
            <a:extLst>
              <a:ext uri="{FF2B5EF4-FFF2-40B4-BE49-F238E27FC236}">
                <a16:creationId xmlns:a16="http://schemas.microsoft.com/office/drawing/2014/main" id="{93E9BD0D-0899-CF3C-AF86-928FE3296296}"/>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a:extLst>
              <a:ext uri="{FF2B5EF4-FFF2-40B4-BE49-F238E27FC236}">
                <a16:creationId xmlns:a16="http://schemas.microsoft.com/office/drawing/2014/main" id="{E6315E1A-F462-A78C-B412-1F14A00FDB90}"/>
              </a:ext>
            </a:extLst>
          </p:cNvPr>
          <p:cNvSpPr txBox="1">
            <a:spLocks/>
          </p:cNvSpPr>
          <p:nvPr/>
        </p:nvSpPr>
        <p:spPr>
          <a:xfrm>
            <a:off x="3655746" y="563556"/>
            <a:ext cx="4880508" cy="41835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2600" b="1" u="sng" dirty="0">
                <a:solidFill>
                  <a:schemeClr val="accent1">
                    <a:lumMod val="75000"/>
                  </a:schemeClr>
                </a:solidFill>
                <a:latin typeface="Arial" panose="020B0604020202020204" pitchFamily="34" charset="0"/>
                <a:cs typeface="Arial" panose="020B0604020202020204" pitchFamily="34" charset="0"/>
              </a:rPr>
              <a:t>Asuntos Clave de la Auditoría</a:t>
            </a:r>
          </a:p>
        </p:txBody>
      </p:sp>
      <p:graphicFrame>
        <p:nvGraphicFramePr>
          <p:cNvPr id="6" name="Tabla 5">
            <a:extLst>
              <a:ext uri="{FF2B5EF4-FFF2-40B4-BE49-F238E27FC236}">
                <a16:creationId xmlns:a16="http://schemas.microsoft.com/office/drawing/2014/main" id="{ACC01BA8-7B0D-0ADA-A041-2C574EFAFAEE}"/>
              </a:ext>
            </a:extLst>
          </p:cNvPr>
          <p:cNvGraphicFramePr>
            <a:graphicFrameLocks noGrp="1"/>
          </p:cNvGraphicFramePr>
          <p:nvPr>
            <p:extLst>
              <p:ext uri="{D42A27DB-BD31-4B8C-83A1-F6EECF244321}">
                <p14:modId xmlns:p14="http://schemas.microsoft.com/office/powerpoint/2010/main" val="964900466"/>
              </p:ext>
            </p:extLst>
          </p:nvPr>
        </p:nvGraphicFramePr>
        <p:xfrm>
          <a:off x="1194992" y="1145902"/>
          <a:ext cx="9932353" cy="5280656"/>
        </p:xfrm>
        <a:graphic>
          <a:graphicData uri="http://schemas.openxmlformats.org/drawingml/2006/table">
            <a:tbl>
              <a:tblPr firstRow="1" firstCol="1" bandRow="1"/>
              <a:tblGrid>
                <a:gridCol w="5163707">
                  <a:extLst>
                    <a:ext uri="{9D8B030D-6E8A-4147-A177-3AD203B41FA5}">
                      <a16:colId xmlns:a16="http://schemas.microsoft.com/office/drawing/2014/main" val="3301603828"/>
                    </a:ext>
                  </a:extLst>
                </a:gridCol>
                <a:gridCol w="4768646">
                  <a:extLst>
                    <a:ext uri="{9D8B030D-6E8A-4147-A177-3AD203B41FA5}">
                      <a16:colId xmlns:a16="http://schemas.microsoft.com/office/drawing/2014/main" val="2388640751"/>
                    </a:ext>
                  </a:extLst>
                </a:gridCol>
              </a:tblGrid>
              <a:tr h="316457">
                <a:tc>
                  <a:txBody>
                    <a:bodyPr/>
                    <a:lstStyle/>
                    <a:p>
                      <a:pPr algn="ctr">
                        <a:lnSpc>
                          <a:spcPct val="107000"/>
                        </a:lnSpc>
                      </a:pPr>
                      <a:r>
                        <a:rPr lang="es-CR" sz="1600" b="1" kern="100" dirty="0">
                          <a:solidFill>
                            <a:schemeClr val="bg1"/>
                          </a:solidFill>
                          <a:effectLst/>
                        </a:rPr>
                        <a:t>Asunto Clave</a:t>
                      </a:r>
                      <a:endParaRPr lang="es-CR"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04" marR="61604" marT="0" marB="0">
                    <a:solidFill>
                      <a:schemeClr val="accent1">
                        <a:lumMod val="75000"/>
                      </a:schemeClr>
                    </a:solidFill>
                  </a:tcPr>
                </a:tc>
                <a:tc>
                  <a:txBody>
                    <a:bodyPr/>
                    <a:lstStyle/>
                    <a:p>
                      <a:pPr algn="ctr">
                        <a:lnSpc>
                          <a:spcPct val="107000"/>
                        </a:lnSpc>
                      </a:pPr>
                      <a:r>
                        <a:rPr lang="es-CR" sz="1600" b="1" kern="100" dirty="0">
                          <a:solidFill>
                            <a:schemeClr val="bg1"/>
                          </a:solidFill>
                          <a:effectLst/>
                        </a:rPr>
                        <a:t>Enfoque de Auditoría Sobre Asunto Clave</a:t>
                      </a:r>
                      <a:endParaRPr lang="es-CR"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04" marR="61604" marT="0" marB="0">
                    <a:solidFill>
                      <a:schemeClr val="accent1">
                        <a:lumMod val="75000"/>
                      </a:schemeClr>
                    </a:solidFill>
                  </a:tcPr>
                </a:tc>
                <a:extLst>
                  <a:ext uri="{0D108BD9-81ED-4DB2-BD59-A6C34878D82A}">
                    <a16:rowId xmlns:a16="http://schemas.microsoft.com/office/drawing/2014/main" val="3741845792"/>
                  </a:ext>
                </a:extLst>
              </a:tr>
              <a:tr h="4964199">
                <a:tc>
                  <a:txBody>
                    <a:bodyPr/>
                    <a:lstStyle/>
                    <a:p>
                      <a:pPr algn="just">
                        <a:lnSpc>
                          <a:spcPct val="107000"/>
                        </a:lnSpc>
                      </a:pPr>
                      <a:endParaRPr lang="es-CR" sz="1600" b="1" kern="100" dirty="0">
                        <a:effectLst/>
                      </a:endParaRPr>
                    </a:p>
                    <a:p>
                      <a:pPr algn="just">
                        <a:lnSpc>
                          <a:spcPct val="150000"/>
                        </a:lnSpc>
                      </a:pPr>
                      <a:r>
                        <a:rPr lang="es-CR" sz="1800" b="1" kern="1200" dirty="0">
                          <a:solidFill>
                            <a:schemeClr val="tx1"/>
                          </a:solidFill>
                          <a:effectLst/>
                          <a:latin typeface="Arial Narrow" panose="020B0606020202030204" pitchFamily="34" charset="0"/>
                          <a:ea typeface="+mn-ea"/>
                          <a:cs typeface="+mn-cs"/>
                        </a:rPr>
                        <a:t>Revisión de disponibilidades </a:t>
                      </a:r>
                      <a:endPar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sym typeface="Roboto Condensed Ligh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La revisión detallada de los pendientes de ajuste y conciliación en las cuentas de efectivo en bancos, deficiencias presentadas en la revisión de conciliaciones bancarias y demás normas de control interno, es un asunto relevante en nuestra auditoria por lo que su correcto control y registro contable requiere la aplicación de juicios por parte de la administración de la institución. De igual manera, es una de las cuentas más relevantes del estado de situación financiera.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R" sz="1200" b="0" i="0" u="none" strike="noStrike" kern="1200" cap="none" dirty="0">
                        <a:solidFill>
                          <a:schemeClr val="accent5">
                            <a:lumMod val="50000"/>
                          </a:schemeClr>
                        </a:solidFill>
                        <a:latin typeface="Arial Narrow" panose="020B0606020202030204" pitchFamily="34" charset="0"/>
                        <a:ea typeface="Roboto Condensed Light"/>
                        <a:cs typeface="Roboto Condensed Light"/>
                      </a:endParaRPr>
                    </a:p>
                    <a:p>
                      <a:pPr algn="just">
                        <a:lnSpc>
                          <a:spcPct val="107000"/>
                        </a:lnSpc>
                      </a:pPr>
                      <a:r>
                        <a:rPr lang="es-CR" sz="1050" kern="100" dirty="0">
                          <a:effectLst/>
                          <a:highlight>
                            <a:srgbClr val="FFFF00"/>
                          </a:highlight>
                        </a:rPr>
                        <a:t> </a:t>
                      </a:r>
                      <a:endParaRPr lang="es-CR" sz="900" kern="100" dirty="0">
                        <a:effectLst/>
                      </a:endParaRPr>
                    </a:p>
                    <a:p>
                      <a:pPr algn="just">
                        <a:lnSpc>
                          <a:spcPct val="107000"/>
                        </a:lnSpc>
                      </a:pPr>
                      <a:r>
                        <a:rPr lang="es-CR" sz="1050" kern="100" dirty="0">
                          <a:effectLst/>
                          <a:highlight>
                            <a:srgbClr val="FFFF00"/>
                          </a:highlight>
                        </a:rPr>
                        <a:t> </a:t>
                      </a:r>
                      <a:endParaRPr lang="es-C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604" marR="61604" marT="0" marB="0"/>
                </a:tc>
                <a:tc>
                  <a:txBody>
                    <a:bodyPr/>
                    <a:lstStyle/>
                    <a:p>
                      <a:pPr algn="just">
                        <a:lnSpc>
                          <a:spcPct val="107000"/>
                        </a:lnSpc>
                      </a:pPr>
                      <a:r>
                        <a:rPr lang="es-CR" sz="1050" kern="100" dirty="0">
                          <a:effectLst/>
                        </a:rPr>
                        <a:t> </a:t>
                      </a:r>
                      <a:endParaRPr lang="es-CR" sz="900" kern="100" dirty="0">
                        <a:effectLst/>
                      </a:endParaRPr>
                    </a:p>
                    <a:p>
                      <a:pPr algn="just"/>
                      <a:endPar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a:t>
                      </a:r>
                      <a:r>
                        <a:rPr lang="es-ES_tradnl"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Solicitamos a través del departamento contable las conciliaciones bancarias de las diferentes cuentas corrientes mantenidas por la Institución.</a:t>
                      </a:r>
                      <a:endPar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endParaRPr>
                    </a:p>
                    <a:p>
                      <a:pPr algn="just">
                        <a:lnSpc>
                          <a:spcPct val="100000"/>
                        </a:lnSpc>
                      </a:pPr>
                      <a:r>
                        <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a:t>
                      </a:r>
                      <a:r>
                        <a:rPr lang="es-ES_tradnl"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Verificamos que se efectuaran conciliaciones bancarias mensuales.</a:t>
                      </a:r>
                      <a:endPar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endParaRPr>
                    </a:p>
                    <a:p>
                      <a:pPr algn="just">
                        <a:lnSpc>
                          <a:spcPct val="150000"/>
                        </a:lnSpc>
                      </a:pPr>
                      <a:r>
                        <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-Analizamos las partidas conciliatorias reveladas en las conciliaciones bancarias, para determinar su antigüedad y naturaleza de las mismas, al 31 de diciembre de 2023.</a:t>
                      </a:r>
                    </a:p>
                    <a:p>
                      <a:pPr algn="just">
                        <a:lnSpc>
                          <a:spcPct val="100000"/>
                        </a:lnSpc>
                      </a:pPr>
                      <a:r>
                        <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 </a:t>
                      </a:r>
                    </a:p>
                    <a:p>
                      <a:pPr algn="just">
                        <a:lnSpc>
                          <a:spcPct val="150000"/>
                        </a:lnSpc>
                      </a:pPr>
                      <a:r>
                        <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-Solicitamos confirmaciones de saldos de las diferentes cuentas corrientes al Sistema Bancario Nacional con corte al 31 de diciembre de 2023 y cotejamos que el saldo confirmado por bancos coincidiera con el presentado por SENARA.</a:t>
                      </a:r>
                    </a:p>
                  </a:txBody>
                  <a:tcPr marL="61604" marR="61604" marT="0" marB="0"/>
                </a:tc>
                <a:extLst>
                  <a:ext uri="{0D108BD9-81ED-4DB2-BD59-A6C34878D82A}">
                    <a16:rowId xmlns:a16="http://schemas.microsoft.com/office/drawing/2014/main" val="23857106"/>
                  </a:ext>
                </a:extLst>
              </a:tr>
            </a:tbl>
          </a:graphicData>
        </a:graphic>
      </p:graphicFrame>
      <p:pic>
        <p:nvPicPr>
          <p:cNvPr id="3" name="Imagen 2">
            <a:extLst>
              <a:ext uri="{FF2B5EF4-FFF2-40B4-BE49-F238E27FC236}">
                <a16:creationId xmlns:a16="http://schemas.microsoft.com/office/drawing/2014/main" id="{995B97FA-B9A2-8B4B-31CB-3F26613BCD58}"/>
              </a:ext>
            </a:extLst>
          </p:cNvPr>
          <p:cNvPicPr>
            <a:picLocks noChangeAspect="1"/>
          </p:cNvPicPr>
          <p:nvPr/>
        </p:nvPicPr>
        <p:blipFill>
          <a:blip r:embed="rId3"/>
          <a:stretch>
            <a:fillRect/>
          </a:stretch>
        </p:blipFill>
        <p:spPr>
          <a:xfrm>
            <a:off x="283819" y="132041"/>
            <a:ext cx="2809875" cy="600075"/>
          </a:xfrm>
          <a:prstGeom prst="rect">
            <a:avLst/>
          </a:prstGeom>
        </p:spPr>
      </p:pic>
    </p:spTree>
    <p:extLst>
      <p:ext uri="{BB962C8B-B14F-4D97-AF65-F5344CB8AC3E}">
        <p14:creationId xmlns:p14="http://schemas.microsoft.com/office/powerpoint/2010/main" val="263241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descr="Forma">
            <a:extLst>
              <a:ext uri="{FF2B5EF4-FFF2-40B4-BE49-F238E27FC236}">
                <a16:creationId xmlns:a16="http://schemas.microsoft.com/office/drawing/2014/main" id="{93E9BD0D-0899-CF3C-AF86-928FE3296296}"/>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a:extLst>
              <a:ext uri="{FF2B5EF4-FFF2-40B4-BE49-F238E27FC236}">
                <a16:creationId xmlns:a16="http://schemas.microsoft.com/office/drawing/2014/main" id="{E6315E1A-F462-A78C-B412-1F14A00FDB90}"/>
              </a:ext>
            </a:extLst>
          </p:cNvPr>
          <p:cNvSpPr txBox="1">
            <a:spLocks/>
          </p:cNvSpPr>
          <p:nvPr/>
        </p:nvSpPr>
        <p:spPr>
          <a:xfrm>
            <a:off x="3655746" y="563556"/>
            <a:ext cx="4880508" cy="41835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2600" b="1" u="sng" dirty="0">
                <a:solidFill>
                  <a:schemeClr val="accent1">
                    <a:lumMod val="75000"/>
                  </a:schemeClr>
                </a:solidFill>
                <a:latin typeface="Arial" panose="020B0604020202020204" pitchFamily="34" charset="0"/>
                <a:cs typeface="Arial" panose="020B0604020202020204" pitchFamily="34" charset="0"/>
              </a:rPr>
              <a:t>Asuntos Clave de la Auditoría</a:t>
            </a:r>
          </a:p>
        </p:txBody>
      </p:sp>
      <p:graphicFrame>
        <p:nvGraphicFramePr>
          <p:cNvPr id="6" name="Tabla 5">
            <a:extLst>
              <a:ext uri="{FF2B5EF4-FFF2-40B4-BE49-F238E27FC236}">
                <a16:creationId xmlns:a16="http://schemas.microsoft.com/office/drawing/2014/main" id="{ACC01BA8-7B0D-0ADA-A041-2C574EFAFAEE}"/>
              </a:ext>
            </a:extLst>
          </p:cNvPr>
          <p:cNvGraphicFramePr>
            <a:graphicFrameLocks noGrp="1"/>
          </p:cNvGraphicFramePr>
          <p:nvPr>
            <p:extLst>
              <p:ext uri="{D42A27DB-BD31-4B8C-83A1-F6EECF244321}">
                <p14:modId xmlns:p14="http://schemas.microsoft.com/office/powerpoint/2010/main" val="3897002856"/>
              </p:ext>
            </p:extLst>
          </p:nvPr>
        </p:nvGraphicFramePr>
        <p:xfrm>
          <a:off x="1194992" y="1145902"/>
          <a:ext cx="9932353" cy="5280656"/>
        </p:xfrm>
        <a:graphic>
          <a:graphicData uri="http://schemas.openxmlformats.org/drawingml/2006/table">
            <a:tbl>
              <a:tblPr firstRow="1" firstCol="1" bandRow="1"/>
              <a:tblGrid>
                <a:gridCol w="5163707">
                  <a:extLst>
                    <a:ext uri="{9D8B030D-6E8A-4147-A177-3AD203B41FA5}">
                      <a16:colId xmlns:a16="http://schemas.microsoft.com/office/drawing/2014/main" val="3301603828"/>
                    </a:ext>
                  </a:extLst>
                </a:gridCol>
                <a:gridCol w="4768646">
                  <a:extLst>
                    <a:ext uri="{9D8B030D-6E8A-4147-A177-3AD203B41FA5}">
                      <a16:colId xmlns:a16="http://schemas.microsoft.com/office/drawing/2014/main" val="2388640751"/>
                    </a:ext>
                  </a:extLst>
                </a:gridCol>
              </a:tblGrid>
              <a:tr h="316457">
                <a:tc>
                  <a:txBody>
                    <a:bodyPr/>
                    <a:lstStyle/>
                    <a:p>
                      <a:pPr algn="ctr">
                        <a:lnSpc>
                          <a:spcPct val="107000"/>
                        </a:lnSpc>
                      </a:pPr>
                      <a:r>
                        <a:rPr lang="es-CR" sz="1600" b="1" kern="100" dirty="0">
                          <a:solidFill>
                            <a:schemeClr val="bg1"/>
                          </a:solidFill>
                          <a:effectLst/>
                        </a:rPr>
                        <a:t>Asunto Clave</a:t>
                      </a:r>
                      <a:endParaRPr lang="es-CR"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04" marR="61604" marT="0" marB="0">
                    <a:solidFill>
                      <a:schemeClr val="accent1">
                        <a:lumMod val="75000"/>
                      </a:schemeClr>
                    </a:solidFill>
                  </a:tcPr>
                </a:tc>
                <a:tc>
                  <a:txBody>
                    <a:bodyPr/>
                    <a:lstStyle/>
                    <a:p>
                      <a:pPr algn="ctr">
                        <a:lnSpc>
                          <a:spcPct val="107000"/>
                        </a:lnSpc>
                      </a:pPr>
                      <a:r>
                        <a:rPr lang="es-CR" sz="1600" b="1" kern="100" dirty="0">
                          <a:solidFill>
                            <a:schemeClr val="bg1"/>
                          </a:solidFill>
                          <a:effectLst/>
                        </a:rPr>
                        <a:t>Enfoque de Auditoría Sobre Asunto Clave</a:t>
                      </a:r>
                      <a:endParaRPr lang="es-CR"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04" marR="61604" marT="0" marB="0">
                    <a:solidFill>
                      <a:schemeClr val="accent1">
                        <a:lumMod val="75000"/>
                      </a:schemeClr>
                    </a:solidFill>
                  </a:tcPr>
                </a:tc>
                <a:extLst>
                  <a:ext uri="{0D108BD9-81ED-4DB2-BD59-A6C34878D82A}">
                    <a16:rowId xmlns:a16="http://schemas.microsoft.com/office/drawing/2014/main" val="3741845792"/>
                  </a:ext>
                </a:extLst>
              </a:tr>
              <a:tr h="4964199">
                <a:tc>
                  <a:txBody>
                    <a:bodyPr/>
                    <a:lstStyle/>
                    <a:p>
                      <a:pPr algn="just">
                        <a:lnSpc>
                          <a:spcPct val="107000"/>
                        </a:lnSpc>
                      </a:pPr>
                      <a:endParaRPr lang="es-CR" sz="1200" b="0" i="0" u="none" strike="noStrike" kern="1200" cap="none" dirty="0">
                        <a:solidFill>
                          <a:schemeClr val="accent5">
                            <a:lumMod val="50000"/>
                          </a:schemeClr>
                        </a:solidFill>
                        <a:latin typeface="Arial Narrow" panose="020B0606020202030204" pitchFamily="34" charset="0"/>
                        <a:ea typeface="Roboto Condensed Light"/>
                        <a:cs typeface="Roboto Condensed Ligh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s-CR" sz="1800" b="1" i="0" kern="1200" dirty="0">
                          <a:solidFill>
                            <a:schemeClr val="tx1"/>
                          </a:solidFill>
                          <a:effectLst/>
                          <a:latin typeface="Arial Narrow" panose="020B0606020202030204" pitchFamily="34" charset="0"/>
                          <a:ea typeface="+mn-ea"/>
                          <a:cs typeface="+mn-cs"/>
                        </a:rPr>
                        <a:t>Revisión de Bienes no concesionados </a:t>
                      </a:r>
                      <a:endPar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sym typeface="Roboto Condensed Light"/>
                      </a:endParaRPr>
                    </a:p>
                    <a:p>
                      <a:pPr algn="just">
                        <a:lnSpc>
                          <a:spcPct val="150000"/>
                        </a:lnSpc>
                      </a:pPr>
                      <a:r>
                        <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La revisión de la partida de bienes no concesionados (Propiedad, Planta y Equipo), es un asunto relevante de nuestra auditoría, por cuanto su valuación, conciliación y correcto control interno y procedimientos adecuados, requiere de la aplicación de juicios y supuestos por parte de la administración. También constituye una de las partidas más importantes del estado de situación financiera.</a:t>
                      </a:r>
                      <a:endPar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sym typeface="Roboto Condensed Light"/>
                      </a:endParaRPr>
                    </a:p>
                    <a:p>
                      <a:pPr algn="just">
                        <a:lnSpc>
                          <a:spcPct val="107000"/>
                        </a:lnSpc>
                      </a:pPr>
                      <a:r>
                        <a:rPr lang="es-CR" sz="1050" kern="100" dirty="0">
                          <a:effectLst/>
                          <a:highlight>
                            <a:srgbClr val="FFFF00"/>
                          </a:highlight>
                        </a:rPr>
                        <a:t> </a:t>
                      </a:r>
                      <a:endParaRPr lang="es-CR" sz="900" kern="100" dirty="0">
                        <a:effectLst/>
                      </a:endParaRPr>
                    </a:p>
                    <a:p>
                      <a:pPr algn="just">
                        <a:lnSpc>
                          <a:spcPct val="107000"/>
                        </a:lnSpc>
                      </a:pPr>
                      <a:r>
                        <a:rPr lang="es-CR" sz="1050" kern="100" dirty="0">
                          <a:effectLst/>
                          <a:highlight>
                            <a:srgbClr val="FFFF00"/>
                          </a:highlight>
                        </a:rPr>
                        <a:t> </a:t>
                      </a:r>
                      <a:endParaRPr lang="es-C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604" marR="61604" marT="0" marB="0"/>
                </a:tc>
                <a:tc>
                  <a:txBody>
                    <a:bodyPr/>
                    <a:lstStyle/>
                    <a:p>
                      <a:pPr algn="just">
                        <a:lnSpc>
                          <a:spcPct val="107000"/>
                        </a:lnSpc>
                      </a:pPr>
                      <a:r>
                        <a:rPr lang="es-CR" sz="1050" kern="100" dirty="0">
                          <a:effectLst/>
                        </a:rPr>
                        <a:t> </a:t>
                      </a:r>
                      <a:endParaRPr lang="es-CR" sz="900" kern="100" dirty="0">
                        <a:effectLst/>
                      </a:endParaRPr>
                    </a:p>
                    <a:p>
                      <a:pPr algn="just"/>
                      <a:endPar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-Realizamos una cédula sumaria comparativa con el fin de determinar las variaciones entre el 31 de diciembre de 2023, de los saldos que compone la cuenta de inmueble maquinaria y equipo.</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-Verificamos los procedimientos de control interno estipulado y aplicable dentro de la institución sobre la cuenta de inmueble, mobiliario y equipo.</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s-ES_tradnl"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s-CR" sz="1400" b="0" i="0" u="none" strike="noStrike" kern="1200" cap="none" dirty="0">
                          <a:solidFill>
                            <a:schemeClr val="accent5">
                              <a:lumMod val="50000"/>
                            </a:schemeClr>
                          </a:solidFill>
                          <a:latin typeface="Arial Narrow" panose="020B0606020202030204" pitchFamily="34" charset="0"/>
                          <a:ea typeface="Roboto Condensed Light"/>
                          <a:cs typeface="Roboto Condensed Light"/>
                        </a:rPr>
                        <a:t>-Cotejamos el registro auxiliar y su correcta conciliación con el mayor general al 31 de diciembre de 2023.</a:t>
                      </a:r>
                    </a:p>
                  </a:txBody>
                  <a:tcPr marL="61604" marR="61604" marT="0" marB="0"/>
                </a:tc>
                <a:extLst>
                  <a:ext uri="{0D108BD9-81ED-4DB2-BD59-A6C34878D82A}">
                    <a16:rowId xmlns:a16="http://schemas.microsoft.com/office/drawing/2014/main" val="23857106"/>
                  </a:ext>
                </a:extLst>
              </a:tr>
            </a:tbl>
          </a:graphicData>
        </a:graphic>
      </p:graphicFrame>
      <p:pic>
        <p:nvPicPr>
          <p:cNvPr id="3" name="Imagen 2">
            <a:extLst>
              <a:ext uri="{FF2B5EF4-FFF2-40B4-BE49-F238E27FC236}">
                <a16:creationId xmlns:a16="http://schemas.microsoft.com/office/drawing/2014/main" id="{995B97FA-B9A2-8B4B-31CB-3F26613BCD58}"/>
              </a:ext>
            </a:extLst>
          </p:cNvPr>
          <p:cNvPicPr>
            <a:picLocks noChangeAspect="1"/>
          </p:cNvPicPr>
          <p:nvPr/>
        </p:nvPicPr>
        <p:blipFill>
          <a:blip r:embed="rId3"/>
          <a:stretch>
            <a:fillRect/>
          </a:stretch>
        </p:blipFill>
        <p:spPr>
          <a:xfrm>
            <a:off x="283819" y="132041"/>
            <a:ext cx="2809875" cy="600075"/>
          </a:xfrm>
          <a:prstGeom prst="rect">
            <a:avLst/>
          </a:prstGeom>
        </p:spPr>
      </p:pic>
    </p:spTree>
    <p:extLst>
      <p:ext uri="{BB962C8B-B14F-4D97-AF65-F5344CB8AC3E}">
        <p14:creationId xmlns:p14="http://schemas.microsoft.com/office/powerpoint/2010/main" val="153763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descr="Forma">
            <a:extLst>
              <a:ext uri="{FF2B5EF4-FFF2-40B4-BE49-F238E27FC236}">
                <a16:creationId xmlns:a16="http://schemas.microsoft.com/office/drawing/2014/main" id="{93E9BD0D-0899-CF3C-AF86-928FE3296296}"/>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Google Shape;193;p12">
            <a:extLst>
              <a:ext uri="{FF2B5EF4-FFF2-40B4-BE49-F238E27FC236}">
                <a16:creationId xmlns:a16="http://schemas.microsoft.com/office/drawing/2014/main" id="{E65C73F7-F14A-DABD-AC08-6A1433380319}"/>
              </a:ext>
            </a:extLst>
          </p:cNvPr>
          <p:cNvSpPr txBox="1">
            <a:spLocks/>
          </p:cNvSpPr>
          <p:nvPr/>
        </p:nvSpPr>
        <p:spPr>
          <a:xfrm>
            <a:off x="1249251" y="864157"/>
            <a:ext cx="9735741" cy="53177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9pPr>
          </a:lstStyle>
          <a:p>
            <a:pPr marL="640715" indent="-640715" algn="just">
              <a:lnSpc>
                <a:spcPct val="150000"/>
              </a:lnSpc>
            </a:pPr>
            <a:r>
              <a:rPr lang="es-MX" sz="1400" b="1" i="1" dirty="0">
                <a:solidFill>
                  <a:schemeClr val="accent5">
                    <a:lumMod val="50000"/>
                  </a:schemeClr>
                </a:solidFill>
                <a:latin typeface="Arial Narrow" panose="020B0606020202030204" pitchFamily="34" charset="0"/>
              </a:rPr>
              <a:t>Otros asuntos</a:t>
            </a:r>
            <a:endParaRPr lang="es-CR" sz="1400" b="1" i="1" dirty="0">
              <a:solidFill>
                <a:schemeClr val="accent5">
                  <a:lumMod val="50000"/>
                </a:schemeClr>
              </a:solidFill>
              <a:latin typeface="Arial Narrow" panose="020B0606020202030204" pitchFamily="34" charset="0"/>
            </a:endParaRPr>
          </a:p>
          <a:p>
            <a:pPr marL="640715" indent="-640715" algn="just"/>
            <a:endParaRPr lang="es-CR" sz="800" b="1" i="1" dirty="0">
              <a:solidFill>
                <a:schemeClr val="accent5">
                  <a:lumMod val="50000"/>
                </a:schemeClr>
              </a:solidFill>
              <a:latin typeface="Times New Roman" panose="02020603050405020304" pitchFamily="18" charset="0"/>
              <a:ea typeface="Times New Roman" panose="02020603050405020304" pitchFamily="18" charset="0"/>
            </a:endParaRPr>
          </a:p>
          <a:p>
            <a:pPr marL="342900" indent="-342900" algn="just" defTabSz="182563">
              <a:buFont typeface="+mj-lt"/>
              <a:buAutoNum type="alphaLcParenR"/>
            </a:pPr>
            <a:r>
              <a:rPr lang="es-CR" sz="1400" dirty="0">
                <a:solidFill>
                  <a:schemeClr val="accent5">
                    <a:lumMod val="50000"/>
                  </a:schemeClr>
                </a:solidFill>
                <a:latin typeface="Arial Narrow" panose="020B0606020202030204" pitchFamily="34" charset="0"/>
              </a:rPr>
              <a:t>Al 31 de diciembre de 2023, como parte de nuestras pruebas de auditoría pudimos constatar que la entidad cumple con la directriz DCN-001-20202 del 23 de enero de 2020, para lo cual verificamos que la información de los soportes contables estuviera de manera completa, además revisamos que la entidad se apegara al Plan General de Contabilidad Nacional, además de corroborar la periodicidad en la realización de estudios de Auditoría anualmente, todo lo anterior en apego a la directriz mencionada. </a:t>
            </a:r>
          </a:p>
          <a:p>
            <a:pPr marL="0" indent="0" algn="just" defTabSz="182563"/>
            <a:endParaRPr lang="es-CR" sz="1000" dirty="0">
              <a:solidFill>
                <a:schemeClr val="accent5">
                  <a:lumMod val="50000"/>
                </a:schemeClr>
              </a:solidFill>
              <a:latin typeface="Arial Narrow" panose="020B0606020202030204" pitchFamily="34" charset="0"/>
            </a:endParaRPr>
          </a:p>
          <a:p>
            <a:pPr marL="342900" indent="-342900" algn="just" defTabSz="182563">
              <a:buFont typeface="+mj-lt"/>
              <a:buAutoNum type="alphaLcParenR"/>
            </a:pPr>
            <a:r>
              <a:rPr lang="es-CR" sz="1400" dirty="0">
                <a:solidFill>
                  <a:schemeClr val="accent5">
                    <a:lumMod val="50000"/>
                  </a:schemeClr>
                </a:solidFill>
                <a:latin typeface="Arial Narrow" panose="020B0606020202030204" pitchFamily="34" charset="0"/>
              </a:rPr>
              <a:t>Los estados financieros de Senara por el año que terminó el 31 de diciembre de 2022 fueron auditados por otros auditores independientes, quienes en su informe de fecha 20 de abril del 2023 expresaron una opinión con salvedades.</a:t>
            </a:r>
          </a:p>
          <a:p>
            <a:pPr marL="0" indent="0" algn="just" defTabSz="182563">
              <a:lnSpc>
                <a:spcPct val="150000"/>
              </a:lnSpc>
            </a:pPr>
            <a:endParaRPr lang="es-CR" sz="1000" dirty="0">
              <a:solidFill>
                <a:schemeClr val="accent5">
                  <a:lumMod val="50000"/>
                </a:schemeClr>
              </a:solidFill>
              <a:latin typeface="Arial Narrow" panose="020B0606020202030204" pitchFamily="34" charset="0"/>
            </a:endParaRPr>
          </a:p>
          <a:p>
            <a:pPr marL="0" indent="0" algn="just" defTabSz="182563">
              <a:lnSpc>
                <a:spcPct val="150000"/>
              </a:lnSpc>
            </a:pPr>
            <a:r>
              <a:rPr lang="es-CR" sz="1400" b="1" i="1" dirty="0">
                <a:solidFill>
                  <a:schemeClr val="accent5">
                    <a:lumMod val="50000"/>
                  </a:schemeClr>
                </a:solidFill>
                <a:latin typeface="Arial Narrow" panose="020B0606020202030204" pitchFamily="34" charset="0"/>
              </a:rPr>
              <a:t> Responsabilidades de la Dirección y de los responsables del gobierno de la Institución en relación con los estados financieros</a:t>
            </a:r>
          </a:p>
          <a:p>
            <a:pPr marL="0" indent="0" algn="just" defTabSz="182563">
              <a:lnSpc>
                <a:spcPct val="150000"/>
              </a:lnSpc>
            </a:pPr>
            <a:endParaRPr lang="es-CR" sz="800" b="1" i="1" dirty="0">
              <a:solidFill>
                <a:schemeClr val="accent5">
                  <a:lumMod val="50000"/>
                </a:schemeClr>
              </a:solidFill>
              <a:latin typeface="Arial Narrow" panose="020B0606020202030204" pitchFamily="34" charset="0"/>
            </a:endParaRPr>
          </a:p>
          <a:p>
            <a:pPr marL="0" indent="0" algn="just" defTabSz="182563"/>
            <a:r>
              <a:rPr lang="es-ES" sz="1400" dirty="0">
                <a:solidFill>
                  <a:schemeClr val="accent5">
                    <a:lumMod val="50000"/>
                  </a:schemeClr>
                </a:solidFill>
                <a:latin typeface="Arial Narrow" panose="020B0606020202030204" pitchFamily="34" charset="0"/>
              </a:rPr>
              <a:t>La Administración es responsable de la preparación y de la presentación razonable de los estados financieros de conformidad con las normas contables dispuestas por la Contabilidad Nacional del Ministerio de Hacienda, y del control interno que la administración considere necesario para permitir la preparación de estados financieros libres de errores significativos, debido ya sea a fraude o error.</a:t>
            </a:r>
          </a:p>
          <a:p>
            <a:pPr marL="0" indent="0" algn="just" defTabSz="182563"/>
            <a:endParaRPr lang="es-ES" sz="1000" dirty="0">
              <a:solidFill>
                <a:schemeClr val="accent5">
                  <a:lumMod val="50000"/>
                </a:schemeClr>
              </a:solidFill>
              <a:latin typeface="Arial Narrow" panose="020B0606020202030204" pitchFamily="34" charset="0"/>
            </a:endParaRPr>
          </a:p>
          <a:p>
            <a:pPr marL="0" indent="0" algn="just" defTabSz="182563"/>
            <a:r>
              <a:rPr lang="es-ES" sz="1400" dirty="0">
                <a:solidFill>
                  <a:schemeClr val="accent5">
                    <a:lumMod val="50000"/>
                  </a:schemeClr>
                </a:solidFill>
                <a:latin typeface="Arial Narrow" panose="020B0606020202030204" pitchFamily="34" charset="0"/>
              </a:rPr>
              <a:t>En la preparación de los estados financieros, la administración es responsable de evaluar la capacidad de la organización de continuar como negocio en marcha, de revelar, cuando corresponda, los asuntos relacionados con la continuidad de negocio y de utilizar la base contable que garantice la continuidad de sus operaciones, a menos que la administración tenga la intención de liquidar la organización o cesar sus operaciones, o bien no exista una alternativa realista de proceder de una de esas formas. </a:t>
            </a:r>
          </a:p>
          <a:p>
            <a:pPr marL="0" indent="0" algn="just" defTabSz="182563">
              <a:lnSpc>
                <a:spcPct val="150000"/>
              </a:lnSpc>
            </a:pPr>
            <a:r>
              <a:rPr lang="es-CR" sz="1400" dirty="0">
                <a:solidFill>
                  <a:schemeClr val="accent5">
                    <a:lumMod val="50000"/>
                  </a:schemeClr>
                </a:solidFill>
                <a:latin typeface="Arial Narrow" panose="020B0606020202030204" pitchFamily="34" charset="0"/>
              </a:rPr>
              <a:t>Los</a:t>
            </a:r>
            <a:r>
              <a:rPr lang="es-E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s-ES" sz="1400" dirty="0">
                <a:solidFill>
                  <a:schemeClr val="accent5">
                    <a:lumMod val="50000"/>
                  </a:schemeClr>
                </a:solidFill>
                <a:latin typeface="Arial Narrow" panose="020B0606020202030204" pitchFamily="34" charset="0"/>
              </a:rPr>
              <a:t>encargados del gobierno corporativo son responsables de supervisar el proceso de la información financiera de la organización.  </a:t>
            </a:r>
            <a:endParaRPr lang="es-CR" sz="1400" dirty="0">
              <a:solidFill>
                <a:schemeClr val="accent5">
                  <a:lumMod val="50000"/>
                </a:schemeClr>
              </a:solidFill>
              <a:latin typeface="Arial Narrow" panose="020B0606020202030204" pitchFamily="34" charset="0"/>
            </a:endParaRPr>
          </a:p>
          <a:p>
            <a:pPr marL="0" indent="0" algn="just" defTabSz="182563">
              <a:lnSpc>
                <a:spcPct val="150000"/>
              </a:lnSpc>
            </a:pPr>
            <a:endParaRPr lang="es-CR" sz="1400" dirty="0">
              <a:solidFill>
                <a:schemeClr val="accent5">
                  <a:lumMod val="50000"/>
                </a:schemeClr>
              </a:solidFill>
              <a:latin typeface="Arial Narrow" panose="020B0606020202030204" pitchFamily="34" charset="0"/>
            </a:endParaRPr>
          </a:p>
          <a:p>
            <a:pPr marL="92075" indent="-92075" algn="just" defTabSz="182563">
              <a:lnSpc>
                <a:spcPct val="150000"/>
              </a:lnSpc>
            </a:pPr>
            <a:r>
              <a:rPr lang="es-CR" sz="1400" dirty="0">
                <a:solidFill>
                  <a:schemeClr val="accent5">
                    <a:lumMod val="50000"/>
                  </a:schemeClr>
                </a:solidFill>
                <a:latin typeface="Arial Narrow" panose="020B0606020202030204" pitchFamily="34" charset="0"/>
              </a:rPr>
              <a:t> </a:t>
            </a:r>
            <a:endParaRPr lang="es-CR" sz="1400" dirty="0">
              <a:solidFill>
                <a:schemeClr val="tx1"/>
              </a:solidFill>
              <a:latin typeface="Arial Narrow" panose="020B0606020202030204" pitchFamily="34" charset="0"/>
            </a:endParaRPr>
          </a:p>
        </p:txBody>
      </p:sp>
      <p:pic>
        <p:nvPicPr>
          <p:cNvPr id="4" name="Imagen 3">
            <a:extLst>
              <a:ext uri="{FF2B5EF4-FFF2-40B4-BE49-F238E27FC236}">
                <a16:creationId xmlns:a16="http://schemas.microsoft.com/office/drawing/2014/main" id="{0A954FC1-3638-F4BA-7C6F-222B3D04FE5A}"/>
              </a:ext>
            </a:extLst>
          </p:cNvPr>
          <p:cNvPicPr>
            <a:picLocks noChangeAspect="1"/>
          </p:cNvPicPr>
          <p:nvPr/>
        </p:nvPicPr>
        <p:blipFill>
          <a:blip r:embed="rId3"/>
          <a:stretch>
            <a:fillRect/>
          </a:stretch>
        </p:blipFill>
        <p:spPr>
          <a:xfrm>
            <a:off x="283819" y="132041"/>
            <a:ext cx="2809875" cy="600075"/>
          </a:xfrm>
          <a:prstGeom prst="rect">
            <a:avLst/>
          </a:prstGeom>
        </p:spPr>
      </p:pic>
    </p:spTree>
    <p:extLst>
      <p:ext uri="{BB962C8B-B14F-4D97-AF65-F5344CB8AC3E}">
        <p14:creationId xmlns:p14="http://schemas.microsoft.com/office/powerpoint/2010/main" val="2380818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descr="Forma">
            <a:extLst>
              <a:ext uri="{FF2B5EF4-FFF2-40B4-BE49-F238E27FC236}">
                <a16:creationId xmlns:a16="http://schemas.microsoft.com/office/drawing/2014/main" id="{93E9BD0D-0899-CF3C-AF86-928FE3296296}"/>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Google Shape;193;p12">
            <a:extLst>
              <a:ext uri="{FF2B5EF4-FFF2-40B4-BE49-F238E27FC236}">
                <a16:creationId xmlns:a16="http://schemas.microsoft.com/office/drawing/2014/main" id="{8B5B61E2-C039-1E63-EF75-2EE8FC510449}"/>
              </a:ext>
            </a:extLst>
          </p:cNvPr>
          <p:cNvSpPr txBox="1">
            <a:spLocks/>
          </p:cNvSpPr>
          <p:nvPr/>
        </p:nvSpPr>
        <p:spPr>
          <a:xfrm>
            <a:off x="912712" y="864157"/>
            <a:ext cx="10175998" cy="54336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5"/>
              </a:buClr>
              <a:buSzPts val="2000"/>
              <a:buFont typeface="Roboto Condensed Light"/>
              <a:buNone/>
              <a:defRPr sz="2000" b="0" i="0" u="none" strike="noStrike" cap="none">
                <a:solidFill>
                  <a:schemeClr val="accent5"/>
                </a:solidFill>
                <a:latin typeface="Roboto Condensed Light"/>
                <a:ea typeface="Roboto Condensed Light"/>
                <a:cs typeface="Roboto Condensed Light"/>
                <a:sym typeface="Roboto Condensed Light"/>
              </a:defRPr>
            </a:lvl9pPr>
          </a:lstStyle>
          <a:p>
            <a:pPr algn="just">
              <a:lnSpc>
                <a:spcPct val="115000"/>
              </a:lnSpc>
            </a:pPr>
            <a:r>
              <a:rPr lang="es-CR" sz="1400" b="1" i="1" dirty="0">
                <a:solidFill>
                  <a:schemeClr val="accent5">
                    <a:lumMod val="50000"/>
                  </a:schemeClr>
                </a:solidFill>
                <a:latin typeface="Arial Narrow" panose="020B0606020202030204" pitchFamily="34" charset="0"/>
              </a:rPr>
              <a:t>Responsabilidad del auditor en la auditoría de los estados financieros</a:t>
            </a:r>
          </a:p>
          <a:p>
            <a:pPr algn="just">
              <a:lnSpc>
                <a:spcPct val="115000"/>
              </a:lnSpc>
            </a:pPr>
            <a:endParaRPr lang="es-MX" sz="800" b="1" i="1" dirty="0">
              <a:solidFill>
                <a:schemeClr val="accent5">
                  <a:lumMod val="50000"/>
                </a:schemeClr>
              </a:solidFill>
              <a:latin typeface="Arial Narrow" panose="020B0606020202030204" pitchFamily="34" charset="0"/>
              <a:ea typeface="Times New Roman" panose="02020603050405020304" pitchFamily="18" charset="0"/>
            </a:endParaRPr>
          </a:p>
          <a:p>
            <a:pPr marL="85725" indent="0" algn="just">
              <a:lnSpc>
                <a:spcPct val="150000"/>
              </a:lnSpc>
              <a:tabLst>
                <a:tab pos="1170305" algn="l"/>
              </a:tabLst>
            </a:pPr>
            <a:r>
              <a:rPr lang="es-ES" sz="1400" dirty="0">
                <a:solidFill>
                  <a:schemeClr val="accent5">
                    <a:lumMod val="50000"/>
                  </a:schemeClr>
                </a:solidFill>
                <a:latin typeface="Arial Narrow" panose="020B0606020202030204" pitchFamily="34" charset="0"/>
              </a:rPr>
              <a:t>Nuestros objetivos son obtener una seguridad razonable de que los estados financieros en su conjunto están libres de errores significativos, debido a fraude o error, y emitir un informe de auditoría que contiene nuestra opinión. Seguridad razonable es un alto nivel de seguridad, pero no garantiza que una auditoría realizada de conformidad con las NIA siempre detectará un error significativo cuando exista. Los errores pueden deberse a fraude o error y se consideran significativos si, individualmente o en el agregado, podrían llegar a influenciar en las decisiones económicas que los usuarios toman basándose en los estados financieros.</a:t>
            </a:r>
          </a:p>
          <a:p>
            <a:pPr marL="85725" indent="0" algn="just">
              <a:tabLst>
                <a:tab pos="1170305" algn="l"/>
              </a:tabLst>
            </a:pPr>
            <a:endParaRPr lang="es-CR" sz="800" dirty="0">
              <a:solidFill>
                <a:schemeClr val="accent5">
                  <a:lumMod val="50000"/>
                </a:schemeClr>
              </a:solidFill>
              <a:latin typeface="Arial Narrow" panose="020B0606020202030204" pitchFamily="34" charset="0"/>
            </a:endParaRPr>
          </a:p>
          <a:p>
            <a:pPr marL="85725" indent="0" algn="just">
              <a:lnSpc>
                <a:spcPct val="150000"/>
              </a:lnSpc>
              <a:tabLst>
                <a:tab pos="1170305" algn="l"/>
              </a:tabLst>
            </a:pPr>
            <a:r>
              <a:rPr lang="es-ES" sz="1400" dirty="0">
                <a:solidFill>
                  <a:schemeClr val="accent5">
                    <a:lumMod val="50000"/>
                  </a:schemeClr>
                </a:solidFill>
                <a:latin typeface="Arial Narrow" panose="020B0606020202030204" pitchFamily="34" charset="0"/>
              </a:rPr>
              <a:t>Como parte de una auditoría de conformidad con las NIA, ejercemos nuestro juicio profesional y mantenemos una actitud de escepticismo profesional durante la auditoría. Además:</a:t>
            </a:r>
          </a:p>
          <a:p>
            <a:pPr marL="85725" indent="0" algn="just">
              <a:tabLst>
                <a:tab pos="1170305" algn="l"/>
              </a:tabLst>
            </a:pPr>
            <a:endParaRPr lang="es-CR" sz="800" dirty="0">
              <a:solidFill>
                <a:schemeClr val="accent5">
                  <a:lumMod val="50000"/>
                </a:schemeClr>
              </a:solidFill>
              <a:latin typeface="Arial Narrow" panose="020B0606020202030204" pitchFamily="34" charset="0"/>
            </a:endParaRPr>
          </a:p>
          <a:p>
            <a:pPr marL="371475" indent="-285750" algn="just">
              <a:lnSpc>
                <a:spcPct val="150000"/>
              </a:lnSpc>
              <a:buFont typeface="Arial" panose="020B0604020202020204" pitchFamily="34" charset="0"/>
              <a:buChar char="•"/>
              <a:tabLst>
                <a:tab pos="1170305" algn="l"/>
              </a:tabLst>
            </a:pPr>
            <a:r>
              <a:rPr lang="es-ES" sz="1400" dirty="0">
                <a:solidFill>
                  <a:schemeClr val="accent5">
                    <a:lumMod val="50000"/>
                  </a:schemeClr>
                </a:solidFill>
                <a:latin typeface="Arial Narrow" panose="020B0606020202030204" pitchFamily="34" charset="0"/>
              </a:rPr>
              <a:t>Identificamos y evaluamos los riesgos de errores significativos en los estados financieros, debido ya sea a fraude o error, diseñamos y aplicamos procedimientos de auditoría para responder a esos riesgos; y obtenemos evidencia de auditoría suficiente y adecuada para proporcionar una base para nuestra opinión. El riesgo de no detectar un error significativo que resulte del fraude es mayor que aquel que resulte de error, ya que el fraude puede implicar colusión, falsificación, omisiones deliberadas, manifestaciones intencionadamente erróneas, o elusión del control interno.</a:t>
            </a:r>
          </a:p>
          <a:p>
            <a:pPr marL="85725" indent="0" algn="just">
              <a:lnSpc>
                <a:spcPct val="150000"/>
              </a:lnSpc>
              <a:tabLst>
                <a:tab pos="1170305" algn="l"/>
              </a:tabLst>
            </a:pPr>
            <a:endParaRPr lang="es-ES" sz="800" dirty="0">
              <a:solidFill>
                <a:schemeClr val="accent5">
                  <a:lumMod val="50000"/>
                </a:schemeClr>
              </a:solidFill>
              <a:latin typeface="Arial Narrow" panose="020B0606020202030204" pitchFamily="34" charset="0"/>
            </a:endParaRPr>
          </a:p>
          <a:p>
            <a:pPr marL="371475" indent="-285750" algn="just">
              <a:lnSpc>
                <a:spcPct val="150000"/>
              </a:lnSpc>
              <a:buFont typeface="Arial" panose="020B0604020202020204" pitchFamily="34" charset="0"/>
              <a:buChar char="•"/>
              <a:tabLst>
                <a:tab pos="1170305" algn="l"/>
              </a:tabLst>
            </a:pPr>
            <a:r>
              <a:rPr lang="es-ES" sz="1400" dirty="0">
                <a:solidFill>
                  <a:schemeClr val="accent5">
                    <a:lumMod val="50000"/>
                  </a:schemeClr>
                </a:solidFill>
                <a:latin typeface="Arial Narrow" panose="020B0606020202030204" pitchFamily="34" charset="0"/>
              </a:rPr>
              <a:t>Obtenemos un conocimiento del control interno relevante para la auditoría con el fin de diseñar procedimientos de auditoría que sean apropiados en las circunstancias, pero no con la finalidad de expresar una opinión sobre la efectividad del control interno de la organización.</a:t>
            </a:r>
          </a:p>
          <a:p>
            <a:pPr marL="85725" indent="0" algn="just">
              <a:lnSpc>
                <a:spcPct val="150000"/>
              </a:lnSpc>
              <a:tabLst>
                <a:tab pos="1170305" algn="l"/>
              </a:tabLst>
            </a:pPr>
            <a:endParaRPr lang="es-CR" sz="1400" dirty="0">
              <a:solidFill>
                <a:schemeClr val="accent5">
                  <a:lumMod val="50000"/>
                </a:schemeClr>
              </a:solidFill>
              <a:latin typeface="Arial Narrow" panose="020B0606020202030204" pitchFamily="34" charset="0"/>
            </a:endParaRPr>
          </a:p>
          <a:p>
            <a:pPr marL="85725" indent="0" algn="just">
              <a:lnSpc>
                <a:spcPct val="150000"/>
              </a:lnSpc>
              <a:tabLst>
                <a:tab pos="1170305" algn="l"/>
              </a:tabLst>
            </a:pPr>
            <a:endParaRPr lang="es-CR" sz="1400" dirty="0">
              <a:solidFill>
                <a:schemeClr val="accent5">
                  <a:lumMod val="50000"/>
                </a:schemeClr>
              </a:solidFill>
              <a:latin typeface="Arial Narrow" panose="020B0606020202030204" pitchFamily="34" charset="0"/>
            </a:endParaRPr>
          </a:p>
        </p:txBody>
      </p:sp>
      <p:pic>
        <p:nvPicPr>
          <p:cNvPr id="4" name="Imagen 3">
            <a:extLst>
              <a:ext uri="{FF2B5EF4-FFF2-40B4-BE49-F238E27FC236}">
                <a16:creationId xmlns:a16="http://schemas.microsoft.com/office/drawing/2014/main" id="{D24A18D4-EA88-A624-3DD3-A6D267B60654}"/>
              </a:ext>
            </a:extLst>
          </p:cNvPr>
          <p:cNvPicPr>
            <a:picLocks noChangeAspect="1"/>
          </p:cNvPicPr>
          <p:nvPr/>
        </p:nvPicPr>
        <p:blipFill>
          <a:blip r:embed="rId3"/>
          <a:stretch>
            <a:fillRect/>
          </a:stretch>
        </p:blipFill>
        <p:spPr>
          <a:xfrm>
            <a:off x="283819" y="132041"/>
            <a:ext cx="2809875" cy="600075"/>
          </a:xfrm>
          <a:prstGeom prst="rect">
            <a:avLst/>
          </a:prstGeom>
        </p:spPr>
      </p:pic>
    </p:spTree>
    <p:extLst>
      <p:ext uri="{BB962C8B-B14F-4D97-AF65-F5344CB8AC3E}">
        <p14:creationId xmlns:p14="http://schemas.microsoft.com/office/powerpoint/2010/main" val="8939959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TotalTime>
  <Words>4431</Words>
  <Application>Microsoft Office PowerPoint</Application>
  <PresentationFormat>Panorámica</PresentationFormat>
  <Paragraphs>224</Paragraphs>
  <Slides>36</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36</vt:i4>
      </vt:variant>
    </vt:vector>
  </HeadingPairs>
  <TitlesOfParts>
    <vt:vector size="46" baseType="lpstr">
      <vt:lpstr>Arial</vt:lpstr>
      <vt:lpstr>Arial Narrow</vt:lpstr>
      <vt:lpstr>Calibri</vt:lpstr>
      <vt:lpstr>Calibri Light</vt:lpstr>
      <vt:lpstr>HendersonSansW00-BasicBold</vt:lpstr>
      <vt:lpstr>HendersonSansW00-BasicLight</vt:lpstr>
      <vt:lpstr>HendersonSansW00-BasicSmBd</vt:lpstr>
      <vt:lpstr>Symbol</vt:lpstr>
      <vt:lpstr>Times New Roman</vt:lpstr>
      <vt:lpstr>Tema de Office</vt:lpstr>
      <vt:lpstr>Servicio Nacional de Aguas Subterráneas, Riego y Avenamiento (SENARA)</vt:lpstr>
      <vt:lpstr>Opinión de los Auditores Independientes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Estados Financieros </vt:lpstr>
      <vt:lpstr>Estado de Situación  Financiera </vt:lpstr>
      <vt:lpstr>Presentación de PowerPoint</vt:lpstr>
      <vt:lpstr>Estados de Rendimientos Financieros</vt:lpstr>
      <vt:lpstr>Presentación de PowerPoint</vt:lpstr>
      <vt:lpstr>Distrito de Riego Arenal Tempisque (SENARA-DRAT)</vt:lpstr>
      <vt:lpstr>OPINIÓN DE LOS AUDITORES INDEPENDIENTES</vt:lpstr>
      <vt:lpstr>Presentación de PowerPoint</vt:lpstr>
      <vt:lpstr>Presentación de PowerPoint</vt:lpstr>
      <vt:lpstr>Presentación de PowerPoint</vt:lpstr>
      <vt:lpstr>Presentación de PowerPoint</vt:lpstr>
      <vt:lpstr>Presentación de PowerPoint</vt:lpstr>
      <vt:lpstr>Presentación de PowerPoint</vt:lpstr>
      <vt:lpstr>Estados Financieros </vt:lpstr>
      <vt:lpstr>Estado de Situación  Financiera </vt:lpstr>
      <vt:lpstr>Presentación de PowerPoint</vt:lpstr>
      <vt:lpstr>Estado de Rendimiento Financiero</vt:lpstr>
      <vt:lpstr>Presentación de PowerPoint</vt:lpstr>
      <vt:lpstr>Carta de Gerencia  CG 1-2023</vt:lpstr>
      <vt:lpstr>Presentación de PowerPoint</vt:lpstr>
      <vt:lpstr>Informe sobre el trabajo para atestiguar con seguridad razonable sobre el proceso de elaboración de la liquidación presupuestaria</vt:lpstr>
      <vt:lpstr>Presentación de PowerPoint</vt:lpstr>
      <vt:lpstr>Presentación de PowerPoint</vt:lpstr>
      <vt:lpstr>Presentación de PowerPoint</vt:lpstr>
      <vt:lpstr>Murillo &amp; Asociados S.A. (MGI) www.murillocr.com admin@murillocr.com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PARA SENARA</dc:title>
  <dc:creator>Murillo</dc:creator>
  <cp:lastModifiedBy>Fatima Lucia Hodgson Lopez</cp:lastModifiedBy>
  <cp:revision>47</cp:revision>
  <dcterms:created xsi:type="dcterms:W3CDTF">2023-10-10T16:31:05Z</dcterms:created>
  <dcterms:modified xsi:type="dcterms:W3CDTF">2024-04-23T23:04:08Z</dcterms:modified>
</cp:coreProperties>
</file>